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87" r:id="rId3"/>
    <p:sldId id="257" r:id="rId4"/>
    <p:sldId id="322" r:id="rId5"/>
    <p:sldId id="258" r:id="rId6"/>
    <p:sldId id="302" r:id="rId7"/>
    <p:sldId id="261" r:id="rId8"/>
    <p:sldId id="310" r:id="rId9"/>
    <p:sldId id="259" r:id="rId10"/>
    <p:sldId id="325" r:id="rId11"/>
    <p:sldId id="262" r:id="rId12"/>
    <p:sldId id="321" r:id="rId13"/>
    <p:sldId id="265" r:id="rId14"/>
    <p:sldId id="266" r:id="rId15"/>
    <p:sldId id="268" r:id="rId16"/>
    <p:sldId id="270" r:id="rId17"/>
    <p:sldId id="292" r:id="rId18"/>
    <p:sldId id="263" r:id="rId19"/>
    <p:sldId id="285" r:id="rId20"/>
    <p:sldId id="286" r:id="rId21"/>
    <p:sldId id="316" r:id="rId22"/>
    <p:sldId id="317" r:id="rId23"/>
    <p:sldId id="298" r:id="rId24"/>
    <p:sldId id="318" r:id="rId25"/>
    <p:sldId id="304" r:id="rId26"/>
    <p:sldId id="319" r:id="rId27"/>
    <p:sldId id="282" r:id="rId28"/>
    <p:sldId id="274" r:id="rId29"/>
    <p:sldId id="275" r:id="rId30"/>
    <p:sldId id="324" r:id="rId31"/>
    <p:sldId id="311" r:id="rId32"/>
    <p:sldId id="278" r:id="rId33"/>
    <p:sldId id="312" r:id="rId34"/>
    <p:sldId id="320" r:id="rId35"/>
    <p:sldId id="280" r:id="rId36"/>
    <p:sldId id="313" r:id="rId37"/>
    <p:sldId id="323" r:id="rId38"/>
    <p:sldId id="314" r:id="rId39"/>
    <p:sldId id="315" r:id="rId40"/>
    <p:sldId id="281" r:id="rId41"/>
    <p:sldId id="306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30" autoAdjust="0"/>
    <p:restoredTop sz="74500" autoAdjust="0"/>
  </p:normalViewPr>
  <p:slideViewPr>
    <p:cSldViewPr>
      <p:cViewPr>
        <p:scale>
          <a:sx n="75" d="100"/>
          <a:sy n="75" d="100"/>
        </p:scale>
        <p:origin x="-84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4"/>
  <c:chart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Pluviara</c:v>
                </c:pt>
              </c:strCache>
            </c:strRef>
          </c:tx>
          <c:spPr>
            <a:ln w="76200">
              <a:solidFill>
                <a:srgbClr val="00B0F0"/>
              </a:solidFill>
            </a:ln>
            <a:effectLst/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c:spPr>
          </c:marker>
          <c:cat>
            <c:strRef>
              <c:f>Plan1!$A$2:$A$9</c:f>
              <c:strCache>
                <c:ptCount val="8"/>
                <c:pt idx="0">
                  <c:v>Prevenção</c:v>
                </c:pt>
                <c:pt idx="1">
                  <c:v>Abrangência</c:v>
                </c:pt>
                <c:pt idx="2">
                  <c:v>Atualização</c:v>
                </c:pt>
                <c:pt idx="3">
                  <c:v>Histórico</c:v>
                </c:pt>
                <c:pt idx="4">
                  <c:v>Precisão</c:v>
                </c:pt>
                <c:pt idx="5">
                  <c:v>Informações de transito</c:v>
                </c:pt>
                <c:pt idx="6">
                  <c:v>Personalização</c:v>
                </c:pt>
                <c:pt idx="7">
                  <c:v>Interface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AlagaSP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Plan1!$A$2:$A$9</c:f>
              <c:strCache>
                <c:ptCount val="8"/>
                <c:pt idx="0">
                  <c:v>Prevenção</c:v>
                </c:pt>
                <c:pt idx="1">
                  <c:v>Abrangência</c:v>
                </c:pt>
                <c:pt idx="2">
                  <c:v>Atualização</c:v>
                </c:pt>
                <c:pt idx="3">
                  <c:v>Histórico</c:v>
                </c:pt>
                <c:pt idx="4">
                  <c:v>Precisão</c:v>
                </c:pt>
                <c:pt idx="5">
                  <c:v>Informações de transito</c:v>
                </c:pt>
                <c:pt idx="6">
                  <c:v>Personalização</c:v>
                </c:pt>
                <c:pt idx="7">
                  <c:v>Interface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</c:ser>
        <c:ser>
          <c:idx val="3"/>
          <c:order val="2"/>
          <c:tx>
            <c:strRef>
              <c:f>Plan1!$D$1</c:f>
              <c:strCache>
                <c:ptCount val="1"/>
                <c:pt idx="0">
                  <c:v>PUB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triangle"/>
            <c:size val="11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Plan1!$A$2:$A$9</c:f>
              <c:strCache>
                <c:ptCount val="8"/>
                <c:pt idx="0">
                  <c:v>Prevenção</c:v>
                </c:pt>
                <c:pt idx="1">
                  <c:v>Abrangência</c:v>
                </c:pt>
                <c:pt idx="2">
                  <c:v>Atualização</c:v>
                </c:pt>
                <c:pt idx="3">
                  <c:v>Histórico</c:v>
                </c:pt>
                <c:pt idx="4">
                  <c:v>Precisão</c:v>
                </c:pt>
                <c:pt idx="5">
                  <c:v>Informações de transito</c:v>
                </c:pt>
                <c:pt idx="6">
                  <c:v>Personalização</c:v>
                </c:pt>
                <c:pt idx="7">
                  <c:v>Interface</c:v>
                </c:pt>
              </c:strCache>
            </c:strRef>
          </c:cat>
          <c:val>
            <c:numRef>
              <c:f>Plan1!$D$2:$D$9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</c:ser>
        <c:marker val="1"/>
        <c:axId val="123105664"/>
        <c:axId val="123107584"/>
      </c:lineChart>
      <c:catAx>
        <c:axId val="123105664"/>
        <c:scaling>
          <c:orientation val="minMax"/>
        </c:scaling>
        <c:axPos val="b"/>
        <c:tickLblPos val="nextTo"/>
        <c:crossAx val="123107584"/>
        <c:crosses val="autoZero"/>
        <c:auto val="1"/>
        <c:lblAlgn val="ctr"/>
        <c:lblOffset val="100"/>
      </c:catAx>
      <c:valAx>
        <c:axId val="123107584"/>
        <c:scaling>
          <c:orientation val="minMax"/>
        </c:scaling>
        <c:axPos val="l"/>
        <c:majorGridlines/>
        <c:numFmt formatCode="General" sourceLinked="1"/>
        <c:tickLblPos val="nextTo"/>
        <c:crossAx val="12310566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4"/>
  <c:chart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Pluviara</c:v>
                </c:pt>
              </c:strCache>
            </c:strRef>
          </c:tx>
          <c:spPr>
            <a:ln w="76200"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strRef>
              <c:f>Plan1!$A$2:$A$6</c:f>
              <c:strCache>
                <c:ptCount val="5"/>
                <c:pt idx="0">
                  <c:v>Prevenção</c:v>
                </c:pt>
                <c:pt idx="1">
                  <c:v>Histórico</c:v>
                </c:pt>
                <c:pt idx="2">
                  <c:v>Informações de pluviometro</c:v>
                </c:pt>
                <c:pt idx="3">
                  <c:v>Interface</c:v>
                </c:pt>
                <c:pt idx="4">
                  <c:v>Precisão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AlagaSP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Plan1!$A$2:$A$6</c:f>
              <c:strCache>
                <c:ptCount val="5"/>
                <c:pt idx="0">
                  <c:v>Prevenção</c:v>
                </c:pt>
                <c:pt idx="1">
                  <c:v>Histórico</c:v>
                </c:pt>
                <c:pt idx="2">
                  <c:v>Informações de pluviometro</c:v>
                </c:pt>
                <c:pt idx="3">
                  <c:v>Interface</c:v>
                </c:pt>
                <c:pt idx="4">
                  <c:v>Precisão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ser>
          <c:idx val="3"/>
          <c:order val="2"/>
          <c:tx>
            <c:strRef>
              <c:f>Plan1!$D$1</c:f>
              <c:strCache>
                <c:ptCount val="1"/>
                <c:pt idx="0">
                  <c:v>CGE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triangle"/>
            <c:size val="11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Plan1!$A$2:$A$6</c:f>
              <c:strCache>
                <c:ptCount val="5"/>
                <c:pt idx="0">
                  <c:v>Prevenção</c:v>
                </c:pt>
                <c:pt idx="1">
                  <c:v>Histórico</c:v>
                </c:pt>
                <c:pt idx="2">
                  <c:v>Informações de pluviometro</c:v>
                </c:pt>
                <c:pt idx="3">
                  <c:v>Interface</c:v>
                </c:pt>
                <c:pt idx="4">
                  <c:v>Precisão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marker val="1"/>
        <c:axId val="93021696"/>
        <c:axId val="93023616"/>
      </c:lineChart>
      <c:catAx>
        <c:axId val="93021696"/>
        <c:scaling>
          <c:orientation val="minMax"/>
        </c:scaling>
        <c:axPos val="b"/>
        <c:tickLblPos val="nextTo"/>
        <c:crossAx val="93023616"/>
        <c:crosses val="autoZero"/>
        <c:auto val="1"/>
        <c:lblAlgn val="ctr"/>
        <c:lblOffset val="100"/>
      </c:catAx>
      <c:valAx>
        <c:axId val="93023616"/>
        <c:scaling>
          <c:orientation val="minMax"/>
        </c:scaling>
        <c:axPos val="l"/>
        <c:majorGridlines/>
        <c:numFmt formatCode="General" sourceLinked="1"/>
        <c:tickLblPos val="nextTo"/>
        <c:crossAx val="9302169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0E137-9CC2-4015-A936-9240A9F66333}" type="doc">
      <dgm:prSet loTypeId="urn:microsoft.com/office/officeart/2005/8/layout/hierarchy4" loCatId="hierarchy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5716E36A-44EC-4631-AF91-673C967B7321}">
      <dgm:prSet phldrT="[Texto]"/>
      <dgm:spPr/>
      <dgm:t>
        <a:bodyPr/>
        <a:lstStyle/>
        <a:p>
          <a:r>
            <a:rPr lang="pt-BR" dirty="0" smtClean="0"/>
            <a:t>Gerencia Geral: </a:t>
          </a:r>
          <a:r>
            <a:rPr lang="pt-BR" dirty="0" err="1" smtClean="0"/>
            <a:t>Pamela</a:t>
          </a:r>
          <a:r>
            <a:rPr lang="pt-BR" dirty="0" smtClean="0"/>
            <a:t> </a:t>
          </a:r>
          <a:r>
            <a:rPr lang="pt-BR" dirty="0" err="1" smtClean="0"/>
            <a:t>Thays</a:t>
          </a:r>
          <a:endParaRPr lang="pt-BR" dirty="0" smtClean="0"/>
        </a:p>
        <a:p>
          <a:r>
            <a:rPr lang="pt-BR" dirty="0" smtClean="0"/>
            <a:t>Gerencia de Tecnologia: Rodolfo César</a:t>
          </a:r>
        </a:p>
        <a:p>
          <a:r>
            <a:rPr lang="pt-BR" dirty="0" smtClean="0"/>
            <a:t>Gerencia de Usabilidade: </a:t>
          </a:r>
          <a:r>
            <a:rPr lang="pt-BR" dirty="0" err="1" smtClean="0"/>
            <a:t>Walber</a:t>
          </a:r>
          <a:r>
            <a:rPr lang="pt-BR" dirty="0" smtClean="0"/>
            <a:t> Nunes</a:t>
          </a:r>
          <a:endParaRPr lang="pt-BR" dirty="0"/>
        </a:p>
      </dgm:t>
    </dgm:pt>
    <dgm:pt modelId="{BF0048EB-EE2A-47C6-A8EE-0220ADC3B8C6}" type="parTrans" cxnId="{AAE0565F-6B9E-4423-9C20-228E05CE905D}">
      <dgm:prSet/>
      <dgm:spPr/>
      <dgm:t>
        <a:bodyPr/>
        <a:lstStyle/>
        <a:p>
          <a:endParaRPr lang="pt-BR"/>
        </a:p>
      </dgm:t>
    </dgm:pt>
    <dgm:pt modelId="{E16CE11E-7DB1-47CF-9477-4C671350A4BC}" type="sibTrans" cxnId="{AAE0565F-6B9E-4423-9C20-228E05CE905D}">
      <dgm:prSet/>
      <dgm:spPr/>
      <dgm:t>
        <a:bodyPr/>
        <a:lstStyle/>
        <a:p>
          <a:endParaRPr lang="pt-BR"/>
        </a:p>
      </dgm:t>
    </dgm:pt>
    <dgm:pt modelId="{2721C1A5-1243-41A8-993C-F008B2687CC3}">
      <dgm:prSet phldrT="[Texto]"/>
      <dgm:spPr/>
      <dgm:t>
        <a:bodyPr/>
        <a:lstStyle/>
        <a:p>
          <a:r>
            <a:rPr lang="pt-BR" dirty="0" smtClean="0"/>
            <a:t>Equipe de Hardware: Rodolfo</a:t>
          </a:r>
          <a:endParaRPr lang="pt-BR" dirty="0"/>
        </a:p>
      </dgm:t>
    </dgm:pt>
    <dgm:pt modelId="{20009F9E-F54B-4756-AD41-A8FB51789E13}" type="parTrans" cxnId="{490C8DB1-9062-430E-ABB7-DE3A94FD1D36}">
      <dgm:prSet/>
      <dgm:spPr/>
      <dgm:t>
        <a:bodyPr/>
        <a:lstStyle/>
        <a:p>
          <a:endParaRPr lang="pt-BR"/>
        </a:p>
      </dgm:t>
    </dgm:pt>
    <dgm:pt modelId="{1F865DAD-D517-49B1-AC13-BC75E6CE968B}" type="sibTrans" cxnId="{490C8DB1-9062-430E-ABB7-DE3A94FD1D36}">
      <dgm:prSet/>
      <dgm:spPr/>
      <dgm:t>
        <a:bodyPr/>
        <a:lstStyle/>
        <a:p>
          <a:endParaRPr lang="pt-BR"/>
        </a:p>
      </dgm:t>
    </dgm:pt>
    <dgm:pt modelId="{9C8AA10F-1317-4F47-9B07-DDC4F986A8FF}">
      <dgm:prSet phldrT="[Texto]" custT="1"/>
      <dgm:spPr/>
      <dgm:t>
        <a:bodyPr/>
        <a:lstStyle/>
        <a:p>
          <a:r>
            <a:rPr lang="pt-BR" sz="1400" dirty="0" smtClean="0"/>
            <a:t>Sensor </a:t>
          </a:r>
          <a:r>
            <a:rPr lang="pt-BR" sz="1400" dirty="0" err="1" smtClean="0"/>
            <a:t>team</a:t>
          </a:r>
          <a:r>
            <a:rPr lang="pt-BR" sz="1400" dirty="0" smtClean="0"/>
            <a:t>: </a:t>
          </a:r>
          <a:r>
            <a:rPr lang="pt-BR" sz="1400" dirty="0" err="1" smtClean="0"/>
            <a:t>Pamela</a:t>
          </a:r>
          <a:endParaRPr lang="pt-BR" sz="1400" dirty="0" smtClean="0"/>
        </a:p>
        <a:p>
          <a:r>
            <a:rPr lang="pt-BR" sz="1400" dirty="0" smtClean="0"/>
            <a:t>Leandro </a:t>
          </a:r>
        </a:p>
        <a:p>
          <a:r>
            <a:rPr lang="pt-BR" sz="1400" dirty="0" smtClean="0"/>
            <a:t>Diego </a:t>
          </a:r>
        </a:p>
      </dgm:t>
    </dgm:pt>
    <dgm:pt modelId="{2DAA045F-4B7F-42B1-B1B9-4E0D8BCE33F7}" type="parTrans" cxnId="{C532CA41-06A0-42C8-AC54-736E85B0B3E3}">
      <dgm:prSet/>
      <dgm:spPr/>
      <dgm:t>
        <a:bodyPr/>
        <a:lstStyle/>
        <a:p>
          <a:endParaRPr lang="pt-BR"/>
        </a:p>
      </dgm:t>
    </dgm:pt>
    <dgm:pt modelId="{8DB127C1-2C7F-4D21-9368-EE31E4207F6A}" type="sibTrans" cxnId="{C532CA41-06A0-42C8-AC54-736E85B0B3E3}">
      <dgm:prSet/>
      <dgm:spPr/>
      <dgm:t>
        <a:bodyPr/>
        <a:lstStyle/>
        <a:p>
          <a:endParaRPr lang="pt-BR"/>
        </a:p>
      </dgm:t>
    </dgm:pt>
    <dgm:pt modelId="{FD94069F-00F3-4269-BDFA-E027EB66D793}">
      <dgm:prSet phldrT="[Texto]" custT="1"/>
      <dgm:spPr/>
      <dgm:t>
        <a:bodyPr/>
        <a:lstStyle/>
        <a:p>
          <a:r>
            <a:rPr lang="pt-BR" sz="1600" dirty="0" smtClean="0"/>
            <a:t>Core </a:t>
          </a:r>
          <a:r>
            <a:rPr lang="pt-BR" sz="1600" dirty="0" err="1" smtClean="0"/>
            <a:t>Team</a:t>
          </a:r>
          <a:r>
            <a:rPr lang="pt-BR" sz="1600" dirty="0" smtClean="0"/>
            <a:t>: Eduardo</a:t>
          </a:r>
        </a:p>
        <a:p>
          <a:r>
            <a:rPr lang="pt-BR" sz="1600" dirty="0" smtClean="0"/>
            <a:t>Tiago</a:t>
          </a:r>
          <a:endParaRPr lang="pt-BR" sz="1600" dirty="0"/>
        </a:p>
      </dgm:t>
    </dgm:pt>
    <dgm:pt modelId="{FB0F74B8-7008-47E6-9BC1-25CAF304E980}" type="parTrans" cxnId="{31E5AC4E-8A9C-45A8-AB6B-D6B10EA0E87F}">
      <dgm:prSet/>
      <dgm:spPr/>
      <dgm:t>
        <a:bodyPr/>
        <a:lstStyle/>
        <a:p>
          <a:endParaRPr lang="pt-BR"/>
        </a:p>
      </dgm:t>
    </dgm:pt>
    <dgm:pt modelId="{1D656C6A-8F6F-44D0-97B1-FA672ED7B66D}" type="sibTrans" cxnId="{31E5AC4E-8A9C-45A8-AB6B-D6B10EA0E87F}">
      <dgm:prSet/>
      <dgm:spPr/>
      <dgm:t>
        <a:bodyPr/>
        <a:lstStyle/>
        <a:p>
          <a:endParaRPr lang="pt-BR"/>
        </a:p>
      </dgm:t>
    </dgm:pt>
    <dgm:pt modelId="{3678D968-B383-4389-9A7C-F64DAD6CB998}">
      <dgm:prSet phldrT="[Texto]"/>
      <dgm:spPr/>
      <dgm:t>
        <a:bodyPr/>
        <a:lstStyle/>
        <a:p>
          <a:r>
            <a:rPr lang="pt-BR" dirty="0" smtClean="0"/>
            <a:t>Equipe de Software: </a:t>
          </a:r>
          <a:r>
            <a:rPr lang="pt-BR" dirty="0" err="1" smtClean="0"/>
            <a:t>Walber</a:t>
          </a:r>
          <a:endParaRPr lang="pt-BR" dirty="0"/>
        </a:p>
      </dgm:t>
    </dgm:pt>
    <dgm:pt modelId="{BCCE508F-39BE-4B17-A484-4D812AA97DE5}" type="parTrans" cxnId="{0B7B26C0-9F89-4CDB-B8A4-73DA6A203FDC}">
      <dgm:prSet/>
      <dgm:spPr/>
      <dgm:t>
        <a:bodyPr/>
        <a:lstStyle/>
        <a:p>
          <a:endParaRPr lang="pt-BR"/>
        </a:p>
      </dgm:t>
    </dgm:pt>
    <dgm:pt modelId="{CA46D690-CAA3-4DA4-9B9F-6B1E6E8DAB32}" type="sibTrans" cxnId="{0B7B26C0-9F89-4CDB-B8A4-73DA6A203FDC}">
      <dgm:prSet/>
      <dgm:spPr/>
      <dgm:t>
        <a:bodyPr/>
        <a:lstStyle/>
        <a:p>
          <a:endParaRPr lang="pt-BR"/>
        </a:p>
      </dgm:t>
    </dgm:pt>
    <dgm:pt modelId="{17A3B719-B6CD-4051-A327-191B9964BE8E}">
      <dgm:prSet phldrT="[Texto]" custT="1"/>
      <dgm:spPr/>
      <dgm:t>
        <a:bodyPr/>
        <a:lstStyle/>
        <a:p>
          <a:r>
            <a:rPr lang="pt-BR" sz="1800" dirty="0" smtClean="0"/>
            <a:t>Server </a:t>
          </a:r>
          <a:r>
            <a:rPr lang="pt-BR" sz="1800" dirty="0" err="1" smtClean="0"/>
            <a:t>Team</a:t>
          </a:r>
          <a:r>
            <a:rPr lang="pt-BR" sz="1800" dirty="0" smtClean="0"/>
            <a:t>: Bruno</a:t>
          </a:r>
        </a:p>
        <a:p>
          <a:r>
            <a:rPr lang="pt-BR" sz="1800" dirty="0" smtClean="0"/>
            <a:t>Filipe</a:t>
          </a:r>
          <a:endParaRPr lang="pt-BR" sz="1800" dirty="0"/>
        </a:p>
      </dgm:t>
    </dgm:pt>
    <dgm:pt modelId="{3AB399EB-33ED-4EBB-94BC-5415516AFE26}" type="parTrans" cxnId="{500D072B-3C59-4957-AA93-E47854FEA682}">
      <dgm:prSet/>
      <dgm:spPr/>
      <dgm:t>
        <a:bodyPr/>
        <a:lstStyle/>
        <a:p>
          <a:endParaRPr lang="pt-BR"/>
        </a:p>
      </dgm:t>
    </dgm:pt>
    <dgm:pt modelId="{46461F35-8A07-45ED-A1FF-4364BAB26A9A}" type="sibTrans" cxnId="{500D072B-3C59-4957-AA93-E47854FEA682}">
      <dgm:prSet/>
      <dgm:spPr/>
      <dgm:t>
        <a:bodyPr/>
        <a:lstStyle/>
        <a:p>
          <a:endParaRPr lang="pt-BR"/>
        </a:p>
      </dgm:t>
    </dgm:pt>
    <dgm:pt modelId="{BB9E75F4-489D-403B-A919-BC8BBA21DDA1}">
      <dgm:prSet phldrT="[Texto]" custT="1"/>
      <dgm:spPr/>
      <dgm:t>
        <a:bodyPr/>
        <a:lstStyle/>
        <a:p>
          <a:r>
            <a:rPr lang="pt-BR" sz="1600" dirty="0" smtClean="0"/>
            <a:t>Communication </a:t>
          </a:r>
          <a:r>
            <a:rPr lang="pt-BR" sz="1600" dirty="0" err="1" smtClean="0"/>
            <a:t>Team</a:t>
          </a:r>
          <a:r>
            <a:rPr lang="pt-BR" sz="1600" dirty="0" smtClean="0"/>
            <a:t>:  </a:t>
          </a:r>
        </a:p>
        <a:p>
          <a:r>
            <a:rPr lang="pt-BR" sz="1600" dirty="0" smtClean="0"/>
            <a:t>Márcio</a:t>
          </a:r>
        </a:p>
        <a:p>
          <a:r>
            <a:rPr lang="pt-BR" sz="1600" dirty="0" smtClean="0"/>
            <a:t>Rodolfo</a:t>
          </a:r>
        </a:p>
        <a:p>
          <a:r>
            <a:rPr lang="pt-BR" sz="1600" dirty="0" err="1" smtClean="0"/>
            <a:t>Charamba</a:t>
          </a:r>
          <a:endParaRPr lang="pt-BR" sz="1600" dirty="0"/>
        </a:p>
      </dgm:t>
    </dgm:pt>
    <dgm:pt modelId="{7ED10987-3552-4C17-9B87-FF940A62AF53}" type="parTrans" cxnId="{7B489300-CD17-4FE3-8B69-D8B3895914E3}">
      <dgm:prSet/>
      <dgm:spPr/>
      <dgm:t>
        <a:bodyPr/>
        <a:lstStyle/>
        <a:p>
          <a:endParaRPr lang="pt-BR"/>
        </a:p>
      </dgm:t>
    </dgm:pt>
    <dgm:pt modelId="{8DD7DEC1-3BEB-4C14-9D26-F7E2AA4D2FD3}" type="sibTrans" cxnId="{7B489300-CD17-4FE3-8B69-D8B3895914E3}">
      <dgm:prSet/>
      <dgm:spPr/>
      <dgm:t>
        <a:bodyPr/>
        <a:lstStyle/>
        <a:p>
          <a:endParaRPr lang="pt-BR"/>
        </a:p>
      </dgm:t>
    </dgm:pt>
    <dgm:pt modelId="{C7A6C3BE-4263-462C-AEE3-5073289DB352}">
      <dgm:prSet phldrT="[Texto]" custT="1"/>
      <dgm:spPr/>
      <dgm:t>
        <a:bodyPr/>
        <a:lstStyle/>
        <a:p>
          <a:r>
            <a:rPr lang="pt-BR" sz="1800" dirty="0" err="1" smtClean="0"/>
            <a:t>Service</a:t>
          </a:r>
          <a:r>
            <a:rPr lang="pt-BR" sz="1800" dirty="0" smtClean="0"/>
            <a:t> </a:t>
          </a:r>
          <a:r>
            <a:rPr lang="pt-BR" sz="1800" dirty="0" err="1" smtClean="0"/>
            <a:t>Team</a:t>
          </a:r>
          <a:r>
            <a:rPr lang="pt-BR" sz="1800" dirty="0" smtClean="0"/>
            <a:t> </a:t>
          </a:r>
          <a:r>
            <a:rPr lang="pt-BR" sz="1800" dirty="0" err="1" smtClean="0"/>
            <a:t>app</a:t>
          </a:r>
          <a:r>
            <a:rPr lang="pt-BR" sz="1800" dirty="0" smtClean="0"/>
            <a:t>: Leonardo</a:t>
          </a:r>
        </a:p>
        <a:p>
          <a:r>
            <a:rPr lang="pt-BR" sz="1800" dirty="0" err="1" smtClean="0"/>
            <a:t>Walber</a:t>
          </a:r>
          <a:endParaRPr lang="pt-BR" sz="1800" dirty="0" smtClean="0"/>
        </a:p>
        <a:p>
          <a:r>
            <a:rPr lang="pt-BR" sz="1800" dirty="0" err="1" smtClean="0"/>
            <a:t>Raphael</a:t>
          </a:r>
          <a:endParaRPr lang="pt-BR" sz="1800" dirty="0" smtClean="0"/>
        </a:p>
        <a:p>
          <a:endParaRPr lang="pt-BR" sz="1200" dirty="0"/>
        </a:p>
      </dgm:t>
    </dgm:pt>
    <dgm:pt modelId="{A02AC486-A533-46B1-AFA7-146E631A9181}" type="parTrans" cxnId="{2EDDECD3-992A-4FA5-81E3-A51D4082FDC5}">
      <dgm:prSet/>
      <dgm:spPr/>
      <dgm:t>
        <a:bodyPr/>
        <a:lstStyle/>
        <a:p>
          <a:endParaRPr lang="pt-BR"/>
        </a:p>
      </dgm:t>
    </dgm:pt>
    <dgm:pt modelId="{2BFE3C19-86E1-4396-811A-07040D12DE7D}" type="sibTrans" cxnId="{2EDDECD3-992A-4FA5-81E3-A51D4082FDC5}">
      <dgm:prSet/>
      <dgm:spPr/>
      <dgm:t>
        <a:bodyPr/>
        <a:lstStyle/>
        <a:p>
          <a:endParaRPr lang="pt-BR"/>
        </a:p>
      </dgm:t>
    </dgm:pt>
    <dgm:pt modelId="{E01C6FD3-A3AB-4D30-ACA1-ADF5692CF052}">
      <dgm:prSet/>
      <dgm:spPr/>
      <dgm:t>
        <a:bodyPr/>
        <a:lstStyle/>
        <a:p>
          <a:r>
            <a:rPr lang="pt-BR" dirty="0" err="1" smtClean="0"/>
            <a:t>Service</a:t>
          </a:r>
          <a:r>
            <a:rPr lang="pt-BR" dirty="0" smtClean="0"/>
            <a:t> </a:t>
          </a:r>
          <a:r>
            <a:rPr lang="pt-BR" dirty="0" err="1" smtClean="0"/>
            <a:t>Team</a:t>
          </a:r>
          <a:r>
            <a:rPr lang="pt-BR" dirty="0" smtClean="0"/>
            <a:t>: site</a:t>
          </a:r>
        </a:p>
        <a:p>
          <a:r>
            <a:rPr lang="pt-BR" dirty="0" smtClean="0"/>
            <a:t>Aline</a:t>
          </a:r>
        </a:p>
        <a:p>
          <a:r>
            <a:rPr lang="pt-BR" dirty="0" smtClean="0"/>
            <a:t>Augusto</a:t>
          </a:r>
        </a:p>
        <a:p>
          <a:r>
            <a:rPr lang="pt-BR" dirty="0" smtClean="0"/>
            <a:t>José</a:t>
          </a:r>
          <a:endParaRPr lang="pt-BR" dirty="0"/>
        </a:p>
      </dgm:t>
    </dgm:pt>
    <dgm:pt modelId="{AA204EB7-3A42-4D2D-815C-4B3254738CBC}" type="parTrans" cxnId="{5CFF5FFF-480F-43EC-AC27-C40BE296B269}">
      <dgm:prSet/>
      <dgm:spPr/>
      <dgm:t>
        <a:bodyPr/>
        <a:lstStyle/>
        <a:p>
          <a:endParaRPr lang="pt-BR"/>
        </a:p>
      </dgm:t>
    </dgm:pt>
    <dgm:pt modelId="{5EF3ACA0-B9D5-40C7-8314-8B2429E4F7BA}" type="sibTrans" cxnId="{5CFF5FFF-480F-43EC-AC27-C40BE296B269}">
      <dgm:prSet/>
      <dgm:spPr/>
      <dgm:t>
        <a:bodyPr/>
        <a:lstStyle/>
        <a:p>
          <a:endParaRPr lang="pt-BR"/>
        </a:p>
      </dgm:t>
    </dgm:pt>
    <dgm:pt modelId="{B1C2475F-03F1-40AC-80C1-F9B461359F48}" type="pres">
      <dgm:prSet presAssocID="{01E0E137-9CC2-4015-A936-9240A9F6633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123A6EA-1910-46CD-9251-4F00DDD59668}" type="pres">
      <dgm:prSet presAssocID="{5716E36A-44EC-4631-AF91-673C967B7321}" presName="vertOne" presStyleCnt="0"/>
      <dgm:spPr/>
      <dgm:t>
        <a:bodyPr/>
        <a:lstStyle/>
        <a:p>
          <a:endParaRPr lang="pt-BR"/>
        </a:p>
      </dgm:t>
    </dgm:pt>
    <dgm:pt modelId="{3288AFDA-34C8-4272-B1C5-E23B98D36E73}" type="pres">
      <dgm:prSet presAssocID="{5716E36A-44EC-4631-AF91-673C967B7321}" presName="txOne" presStyleLbl="node0" presStyleIdx="0" presStyleCnt="1" custLinFactY="-21408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F20429C-D057-467D-A7CB-594FD3846896}" type="pres">
      <dgm:prSet presAssocID="{5716E36A-44EC-4631-AF91-673C967B7321}" presName="parTransOne" presStyleCnt="0"/>
      <dgm:spPr/>
      <dgm:t>
        <a:bodyPr/>
        <a:lstStyle/>
        <a:p>
          <a:endParaRPr lang="pt-BR"/>
        </a:p>
      </dgm:t>
    </dgm:pt>
    <dgm:pt modelId="{8B0494D2-D774-494C-B47C-79C1BFAC37CF}" type="pres">
      <dgm:prSet presAssocID="{5716E36A-44EC-4631-AF91-673C967B7321}" presName="horzOne" presStyleCnt="0"/>
      <dgm:spPr/>
      <dgm:t>
        <a:bodyPr/>
        <a:lstStyle/>
        <a:p>
          <a:endParaRPr lang="pt-BR"/>
        </a:p>
      </dgm:t>
    </dgm:pt>
    <dgm:pt modelId="{C05FDF5D-34D6-451D-8A4E-1C17DE7B37CB}" type="pres">
      <dgm:prSet presAssocID="{2721C1A5-1243-41A8-993C-F008B2687CC3}" presName="vertTwo" presStyleCnt="0"/>
      <dgm:spPr/>
      <dgm:t>
        <a:bodyPr/>
        <a:lstStyle/>
        <a:p>
          <a:endParaRPr lang="pt-BR"/>
        </a:p>
      </dgm:t>
    </dgm:pt>
    <dgm:pt modelId="{B7EEDA86-8899-47FD-B4C4-21110D018A0B}" type="pres">
      <dgm:prSet presAssocID="{2721C1A5-1243-41A8-993C-F008B2687CC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4891495-2DBB-4BDC-A7D0-0BAA9B00B4D2}" type="pres">
      <dgm:prSet presAssocID="{2721C1A5-1243-41A8-993C-F008B2687CC3}" presName="parTransTwo" presStyleCnt="0"/>
      <dgm:spPr/>
      <dgm:t>
        <a:bodyPr/>
        <a:lstStyle/>
        <a:p>
          <a:endParaRPr lang="pt-BR"/>
        </a:p>
      </dgm:t>
    </dgm:pt>
    <dgm:pt modelId="{E192252E-AF98-4FBD-AA58-FAEEE16807F8}" type="pres">
      <dgm:prSet presAssocID="{2721C1A5-1243-41A8-993C-F008B2687CC3}" presName="horzTwo" presStyleCnt="0"/>
      <dgm:spPr/>
      <dgm:t>
        <a:bodyPr/>
        <a:lstStyle/>
        <a:p>
          <a:endParaRPr lang="pt-BR"/>
        </a:p>
      </dgm:t>
    </dgm:pt>
    <dgm:pt modelId="{58B806D2-2C26-46A4-A715-3737239A0922}" type="pres">
      <dgm:prSet presAssocID="{9C8AA10F-1317-4F47-9B07-DDC4F986A8FF}" presName="vertThree" presStyleCnt="0"/>
      <dgm:spPr/>
      <dgm:t>
        <a:bodyPr/>
        <a:lstStyle/>
        <a:p>
          <a:endParaRPr lang="pt-BR"/>
        </a:p>
      </dgm:t>
    </dgm:pt>
    <dgm:pt modelId="{D1748D8A-1338-4E9D-A094-DF6E41B030AE}" type="pres">
      <dgm:prSet presAssocID="{9C8AA10F-1317-4F47-9B07-DDC4F986A8FF}" presName="txThree" presStyleLbl="node3" presStyleIdx="0" presStyleCnt="6" custScaleY="12261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F24B930-E344-43C0-AE16-651647B17E24}" type="pres">
      <dgm:prSet presAssocID="{9C8AA10F-1317-4F47-9B07-DDC4F986A8FF}" presName="horzThree" presStyleCnt="0"/>
      <dgm:spPr/>
      <dgm:t>
        <a:bodyPr/>
        <a:lstStyle/>
        <a:p>
          <a:endParaRPr lang="pt-BR"/>
        </a:p>
      </dgm:t>
    </dgm:pt>
    <dgm:pt modelId="{15381E82-5582-416F-9CC4-89816055202E}" type="pres">
      <dgm:prSet presAssocID="{8DB127C1-2C7F-4D21-9368-EE31E4207F6A}" presName="sibSpaceThree" presStyleCnt="0"/>
      <dgm:spPr/>
      <dgm:t>
        <a:bodyPr/>
        <a:lstStyle/>
        <a:p>
          <a:endParaRPr lang="pt-BR"/>
        </a:p>
      </dgm:t>
    </dgm:pt>
    <dgm:pt modelId="{18B2924D-26DC-4E77-85FF-D6D8DD6D99E1}" type="pres">
      <dgm:prSet presAssocID="{FD94069F-00F3-4269-BDFA-E027EB66D793}" presName="vertThree" presStyleCnt="0"/>
      <dgm:spPr/>
      <dgm:t>
        <a:bodyPr/>
        <a:lstStyle/>
        <a:p>
          <a:endParaRPr lang="pt-BR"/>
        </a:p>
      </dgm:t>
    </dgm:pt>
    <dgm:pt modelId="{9F67179F-A6B8-4CAE-A5D5-17687B8D1328}" type="pres">
      <dgm:prSet presAssocID="{FD94069F-00F3-4269-BDFA-E027EB66D793}" presName="txThree" presStyleLbl="node3" presStyleIdx="1" presStyleCnt="6" custScaleX="98234" custScaleY="12322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13436C4-869D-447F-8CB0-9593C30DB82F}" type="pres">
      <dgm:prSet presAssocID="{FD94069F-00F3-4269-BDFA-E027EB66D793}" presName="horzThree" presStyleCnt="0"/>
      <dgm:spPr/>
      <dgm:t>
        <a:bodyPr/>
        <a:lstStyle/>
        <a:p>
          <a:endParaRPr lang="pt-BR"/>
        </a:p>
      </dgm:t>
    </dgm:pt>
    <dgm:pt modelId="{60547249-AAAC-4A39-8E62-B6C8F1933E84}" type="pres">
      <dgm:prSet presAssocID="{1D656C6A-8F6F-44D0-97B1-FA672ED7B66D}" presName="sibSpaceThree" presStyleCnt="0"/>
      <dgm:spPr/>
      <dgm:t>
        <a:bodyPr/>
        <a:lstStyle/>
        <a:p>
          <a:endParaRPr lang="pt-BR"/>
        </a:p>
      </dgm:t>
    </dgm:pt>
    <dgm:pt modelId="{23DC76CA-8601-43B4-9D22-C86E200B7786}" type="pres">
      <dgm:prSet presAssocID="{BB9E75F4-489D-403B-A919-BC8BBA21DDA1}" presName="vertThree" presStyleCnt="0"/>
      <dgm:spPr/>
      <dgm:t>
        <a:bodyPr/>
        <a:lstStyle/>
        <a:p>
          <a:endParaRPr lang="pt-BR"/>
        </a:p>
      </dgm:t>
    </dgm:pt>
    <dgm:pt modelId="{6CF7E2E6-44D9-4BE7-A93E-276F75BD781E}" type="pres">
      <dgm:prSet presAssocID="{BB9E75F4-489D-403B-A919-BC8BBA21DDA1}" presName="txThree" presStyleLbl="node3" presStyleIdx="2" presStyleCnt="6" custScaleY="12504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871E34F-4CF4-40A5-ADA5-EFDE4042BAF5}" type="pres">
      <dgm:prSet presAssocID="{BB9E75F4-489D-403B-A919-BC8BBA21DDA1}" presName="horzThree" presStyleCnt="0"/>
      <dgm:spPr/>
      <dgm:t>
        <a:bodyPr/>
        <a:lstStyle/>
        <a:p>
          <a:endParaRPr lang="pt-BR"/>
        </a:p>
      </dgm:t>
    </dgm:pt>
    <dgm:pt modelId="{E0E2E16D-1E51-43AC-88E7-EED00AF2DE17}" type="pres">
      <dgm:prSet presAssocID="{1F865DAD-D517-49B1-AC13-BC75E6CE968B}" presName="sibSpaceTwo" presStyleCnt="0"/>
      <dgm:spPr/>
      <dgm:t>
        <a:bodyPr/>
        <a:lstStyle/>
        <a:p>
          <a:endParaRPr lang="pt-BR"/>
        </a:p>
      </dgm:t>
    </dgm:pt>
    <dgm:pt modelId="{F0E29E0D-A467-4276-937C-42E73CC3261B}" type="pres">
      <dgm:prSet presAssocID="{3678D968-B383-4389-9A7C-F64DAD6CB998}" presName="vertTwo" presStyleCnt="0"/>
      <dgm:spPr/>
      <dgm:t>
        <a:bodyPr/>
        <a:lstStyle/>
        <a:p>
          <a:endParaRPr lang="pt-BR"/>
        </a:p>
      </dgm:t>
    </dgm:pt>
    <dgm:pt modelId="{8BC39CDB-8613-4D8C-8713-A14FF7297704}" type="pres">
      <dgm:prSet presAssocID="{3678D968-B383-4389-9A7C-F64DAD6CB99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FB7F6B5-880B-4753-A9B5-3EA0C8DA4BBB}" type="pres">
      <dgm:prSet presAssocID="{3678D968-B383-4389-9A7C-F64DAD6CB998}" presName="parTransTwo" presStyleCnt="0"/>
      <dgm:spPr/>
      <dgm:t>
        <a:bodyPr/>
        <a:lstStyle/>
        <a:p>
          <a:endParaRPr lang="pt-BR"/>
        </a:p>
      </dgm:t>
    </dgm:pt>
    <dgm:pt modelId="{E83734A3-08A0-4B81-9C45-073DCC65E7D6}" type="pres">
      <dgm:prSet presAssocID="{3678D968-B383-4389-9A7C-F64DAD6CB998}" presName="horzTwo" presStyleCnt="0"/>
      <dgm:spPr/>
      <dgm:t>
        <a:bodyPr/>
        <a:lstStyle/>
        <a:p>
          <a:endParaRPr lang="pt-BR"/>
        </a:p>
      </dgm:t>
    </dgm:pt>
    <dgm:pt modelId="{D8699AA2-79CA-43CB-B91C-321CEB86350A}" type="pres">
      <dgm:prSet presAssocID="{17A3B719-B6CD-4051-A327-191B9964BE8E}" presName="vertThree" presStyleCnt="0"/>
      <dgm:spPr/>
      <dgm:t>
        <a:bodyPr/>
        <a:lstStyle/>
        <a:p>
          <a:endParaRPr lang="pt-BR"/>
        </a:p>
      </dgm:t>
    </dgm:pt>
    <dgm:pt modelId="{6F03DF96-79FB-4748-BECB-DA6915A6ABDB}" type="pres">
      <dgm:prSet presAssocID="{17A3B719-B6CD-4051-A327-191B9964BE8E}" presName="txThree" presStyleLbl="node3" presStyleIdx="3" presStyleCnt="6" custScaleY="12591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E04D36-567A-4CBD-926B-D9485319D103}" type="pres">
      <dgm:prSet presAssocID="{17A3B719-B6CD-4051-A327-191B9964BE8E}" presName="horzThree" presStyleCnt="0"/>
      <dgm:spPr/>
      <dgm:t>
        <a:bodyPr/>
        <a:lstStyle/>
        <a:p>
          <a:endParaRPr lang="pt-BR"/>
        </a:p>
      </dgm:t>
    </dgm:pt>
    <dgm:pt modelId="{AFE585D4-8579-43EA-9E4D-47C3F062D23E}" type="pres">
      <dgm:prSet presAssocID="{46461F35-8A07-45ED-A1FF-4364BAB26A9A}" presName="sibSpaceThree" presStyleCnt="0"/>
      <dgm:spPr/>
      <dgm:t>
        <a:bodyPr/>
        <a:lstStyle/>
        <a:p>
          <a:endParaRPr lang="pt-BR"/>
        </a:p>
      </dgm:t>
    </dgm:pt>
    <dgm:pt modelId="{486D2E98-22D4-41F3-B5D2-A210617F22E3}" type="pres">
      <dgm:prSet presAssocID="{C7A6C3BE-4263-462C-AEE3-5073289DB352}" presName="vertThree" presStyleCnt="0"/>
      <dgm:spPr/>
      <dgm:t>
        <a:bodyPr/>
        <a:lstStyle/>
        <a:p>
          <a:endParaRPr lang="pt-BR"/>
        </a:p>
      </dgm:t>
    </dgm:pt>
    <dgm:pt modelId="{959B0653-E339-40EC-8620-9DB702369F44}" type="pres">
      <dgm:prSet presAssocID="{C7A6C3BE-4263-462C-AEE3-5073289DB352}" presName="txThree" presStyleLbl="node3" presStyleIdx="4" presStyleCnt="6" custScaleY="12449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43CEE71-164F-4A08-A48A-D11C36794515}" type="pres">
      <dgm:prSet presAssocID="{C7A6C3BE-4263-462C-AEE3-5073289DB352}" presName="horzThree" presStyleCnt="0"/>
      <dgm:spPr/>
      <dgm:t>
        <a:bodyPr/>
        <a:lstStyle/>
        <a:p>
          <a:endParaRPr lang="pt-BR"/>
        </a:p>
      </dgm:t>
    </dgm:pt>
    <dgm:pt modelId="{355545B4-9742-4D1E-B27A-17001D03F9E4}" type="pres">
      <dgm:prSet presAssocID="{2BFE3C19-86E1-4396-811A-07040D12DE7D}" presName="sibSpaceThree" presStyleCnt="0"/>
      <dgm:spPr/>
    </dgm:pt>
    <dgm:pt modelId="{C174976B-9F28-49C1-866C-8CDF3E3E6D9E}" type="pres">
      <dgm:prSet presAssocID="{E01C6FD3-A3AB-4D30-ACA1-ADF5692CF052}" presName="vertThree" presStyleCnt="0"/>
      <dgm:spPr/>
    </dgm:pt>
    <dgm:pt modelId="{2CEA52A2-8FF1-4E35-93E5-FE01DA653936}" type="pres">
      <dgm:prSet presAssocID="{E01C6FD3-A3AB-4D30-ACA1-ADF5692CF052}" presName="txThree" presStyleLbl="node3" presStyleIdx="5" presStyleCnt="6" custScaleY="12472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15B49D0-640A-4221-BE4E-69197E4BA0E9}" type="pres">
      <dgm:prSet presAssocID="{E01C6FD3-A3AB-4D30-ACA1-ADF5692CF052}" presName="horzThree" presStyleCnt="0"/>
      <dgm:spPr/>
    </dgm:pt>
  </dgm:ptLst>
  <dgm:cxnLst>
    <dgm:cxn modelId="{74D0CC34-0588-478F-A6C2-57D4344E75F3}" type="presOf" srcId="{BB9E75F4-489D-403B-A919-BC8BBA21DDA1}" destId="{6CF7E2E6-44D9-4BE7-A93E-276F75BD781E}" srcOrd="0" destOrd="0" presId="urn:microsoft.com/office/officeart/2005/8/layout/hierarchy4"/>
    <dgm:cxn modelId="{AF87A7C8-D8E9-432E-A2BF-8D939ACCC47B}" type="presOf" srcId="{5716E36A-44EC-4631-AF91-673C967B7321}" destId="{3288AFDA-34C8-4272-B1C5-E23B98D36E73}" srcOrd="0" destOrd="0" presId="urn:microsoft.com/office/officeart/2005/8/layout/hierarchy4"/>
    <dgm:cxn modelId="{FF819B28-2F9A-435D-9D70-D9E9B336621E}" type="presOf" srcId="{9C8AA10F-1317-4F47-9B07-DDC4F986A8FF}" destId="{D1748D8A-1338-4E9D-A094-DF6E41B030AE}" srcOrd="0" destOrd="0" presId="urn:microsoft.com/office/officeart/2005/8/layout/hierarchy4"/>
    <dgm:cxn modelId="{12C26C22-89F6-4395-8A5C-33D525D7D702}" type="presOf" srcId="{3678D968-B383-4389-9A7C-F64DAD6CB998}" destId="{8BC39CDB-8613-4D8C-8713-A14FF7297704}" srcOrd="0" destOrd="0" presId="urn:microsoft.com/office/officeart/2005/8/layout/hierarchy4"/>
    <dgm:cxn modelId="{2EDDECD3-992A-4FA5-81E3-A51D4082FDC5}" srcId="{3678D968-B383-4389-9A7C-F64DAD6CB998}" destId="{C7A6C3BE-4263-462C-AEE3-5073289DB352}" srcOrd="1" destOrd="0" parTransId="{A02AC486-A533-46B1-AFA7-146E631A9181}" sibTransId="{2BFE3C19-86E1-4396-811A-07040D12DE7D}"/>
    <dgm:cxn modelId="{31E5AC4E-8A9C-45A8-AB6B-D6B10EA0E87F}" srcId="{2721C1A5-1243-41A8-993C-F008B2687CC3}" destId="{FD94069F-00F3-4269-BDFA-E027EB66D793}" srcOrd="1" destOrd="0" parTransId="{FB0F74B8-7008-47E6-9BC1-25CAF304E980}" sibTransId="{1D656C6A-8F6F-44D0-97B1-FA672ED7B66D}"/>
    <dgm:cxn modelId="{AAE0565F-6B9E-4423-9C20-228E05CE905D}" srcId="{01E0E137-9CC2-4015-A936-9240A9F66333}" destId="{5716E36A-44EC-4631-AF91-673C967B7321}" srcOrd="0" destOrd="0" parTransId="{BF0048EB-EE2A-47C6-A8EE-0220ADC3B8C6}" sibTransId="{E16CE11E-7DB1-47CF-9477-4C671350A4BC}"/>
    <dgm:cxn modelId="{D6036092-626A-4347-A8A8-1957F5D02454}" type="presOf" srcId="{C7A6C3BE-4263-462C-AEE3-5073289DB352}" destId="{959B0653-E339-40EC-8620-9DB702369F44}" srcOrd="0" destOrd="0" presId="urn:microsoft.com/office/officeart/2005/8/layout/hierarchy4"/>
    <dgm:cxn modelId="{D626C927-33F9-4136-BA68-A8E9D7A5A27A}" type="presOf" srcId="{01E0E137-9CC2-4015-A936-9240A9F66333}" destId="{B1C2475F-03F1-40AC-80C1-F9B461359F48}" srcOrd="0" destOrd="0" presId="urn:microsoft.com/office/officeart/2005/8/layout/hierarchy4"/>
    <dgm:cxn modelId="{C532CA41-06A0-42C8-AC54-736E85B0B3E3}" srcId="{2721C1A5-1243-41A8-993C-F008B2687CC3}" destId="{9C8AA10F-1317-4F47-9B07-DDC4F986A8FF}" srcOrd="0" destOrd="0" parTransId="{2DAA045F-4B7F-42B1-B1B9-4E0D8BCE33F7}" sibTransId="{8DB127C1-2C7F-4D21-9368-EE31E4207F6A}"/>
    <dgm:cxn modelId="{490C8DB1-9062-430E-ABB7-DE3A94FD1D36}" srcId="{5716E36A-44EC-4631-AF91-673C967B7321}" destId="{2721C1A5-1243-41A8-993C-F008B2687CC3}" srcOrd="0" destOrd="0" parTransId="{20009F9E-F54B-4756-AD41-A8FB51789E13}" sibTransId="{1F865DAD-D517-49B1-AC13-BC75E6CE968B}"/>
    <dgm:cxn modelId="{355A6228-28EA-47B9-9673-23C0E5FE3181}" type="presOf" srcId="{2721C1A5-1243-41A8-993C-F008B2687CC3}" destId="{B7EEDA86-8899-47FD-B4C4-21110D018A0B}" srcOrd="0" destOrd="0" presId="urn:microsoft.com/office/officeart/2005/8/layout/hierarchy4"/>
    <dgm:cxn modelId="{0B7B26C0-9F89-4CDB-B8A4-73DA6A203FDC}" srcId="{5716E36A-44EC-4631-AF91-673C967B7321}" destId="{3678D968-B383-4389-9A7C-F64DAD6CB998}" srcOrd="1" destOrd="0" parTransId="{BCCE508F-39BE-4B17-A484-4D812AA97DE5}" sibTransId="{CA46D690-CAA3-4DA4-9B9F-6B1E6E8DAB32}"/>
    <dgm:cxn modelId="{7DE57E4B-1B54-47F1-B2C8-4DB5ABA372DA}" type="presOf" srcId="{E01C6FD3-A3AB-4D30-ACA1-ADF5692CF052}" destId="{2CEA52A2-8FF1-4E35-93E5-FE01DA653936}" srcOrd="0" destOrd="0" presId="urn:microsoft.com/office/officeart/2005/8/layout/hierarchy4"/>
    <dgm:cxn modelId="{500D072B-3C59-4957-AA93-E47854FEA682}" srcId="{3678D968-B383-4389-9A7C-F64DAD6CB998}" destId="{17A3B719-B6CD-4051-A327-191B9964BE8E}" srcOrd="0" destOrd="0" parTransId="{3AB399EB-33ED-4EBB-94BC-5415516AFE26}" sibTransId="{46461F35-8A07-45ED-A1FF-4364BAB26A9A}"/>
    <dgm:cxn modelId="{201AECCE-6B3D-4E0E-AA5F-F0831D284B74}" type="presOf" srcId="{17A3B719-B6CD-4051-A327-191B9964BE8E}" destId="{6F03DF96-79FB-4748-BECB-DA6915A6ABDB}" srcOrd="0" destOrd="0" presId="urn:microsoft.com/office/officeart/2005/8/layout/hierarchy4"/>
    <dgm:cxn modelId="{1522FF19-968F-48C4-963D-072B29988E3B}" type="presOf" srcId="{FD94069F-00F3-4269-BDFA-E027EB66D793}" destId="{9F67179F-A6B8-4CAE-A5D5-17687B8D1328}" srcOrd="0" destOrd="0" presId="urn:microsoft.com/office/officeart/2005/8/layout/hierarchy4"/>
    <dgm:cxn modelId="{5CFF5FFF-480F-43EC-AC27-C40BE296B269}" srcId="{3678D968-B383-4389-9A7C-F64DAD6CB998}" destId="{E01C6FD3-A3AB-4D30-ACA1-ADF5692CF052}" srcOrd="2" destOrd="0" parTransId="{AA204EB7-3A42-4D2D-815C-4B3254738CBC}" sibTransId="{5EF3ACA0-B9D5-40C7-8314-8B2429E4F7BA}"/>
    <dgm:cxn modelId="{7B489300-CD17-4FE3-8B69-D8B3895914E3}" srcId="{2721C1A5-1243-41A8-993C-F008B2687CC3}" destId="{BB9E75F4-489D-403B-A919-BC8BBA21DDA1}" srcOrd="2" destOrd="0" parTransId="{7ED10987-3552-4C17-9B87-FF940A62AF53}" sibTransId="{8DD7DEC1-3BEB-4C14-9D26-F7E2AA4D2FD3}"/>
    <dgm:cxn modelId="{F1A7516D-7D8A-4F8F-BE25-F0A440DA6E35}" type="presParOf" srcId="{B1C2475F-03F1-40AC-80C1-F9B461359F48}" destId="{C123A6EA-1910-46CD-9251-4F00DDD59668}" srcOrd="0" destOrd="0" presId="urn:microsoft.com/office/officeart/2005/8/layout/hierarchy4"/>
    <dgm:cxn modelId="{3A143B93-EE08-4AB1-BE22-2690459E235F}" type="presParOf" srcId="{C123A6EA-1910-46CD-9251-4F00DDD59668}" destId="{3288AFDA-34C8-4272-B1C5-E23B98D36E73}" srcOrd="0" destOrd="0" presId="urn:microsoft.com/office/officeart/2005/8/layout/hierarchy4"/>
    <dgm:cxn modelId="{EF3AEF4C-962B-4A1C-B032-A528A9B40705}" type="presParOf" srcId="{C123A6EA-1910-46CD-9251-4F00DDD59668}" destId="{0F20429C-D057-467D-A7CB-594FD3846896}" srcOrd="1" destOrd="0" presId="urn:microsoft.com/office/officeart/2005/8/layout/hierarchy4"/>
    <dgm:cxn modelId="{6BEA9731-EB4C-4FF7-A350-0A1BC964CD8C}" type="presParOf" srcId="{C123A6EA-1910-46CD-9251-4F00DDD59668}" destId="{8B0494D2-D774-494C-B47C-79C1BFAC37CF}" srcOrd="2" destOrd="0" presId="urn:microsoft.com/office/officeart/2005/8/layout/hierarchy4"/>
    <dgm:cxn modelId="{23483375-98DE-4D00-8FFA-B14F3B3EC744}" type="presParOf" srcId="{8B0494D2-D774-494C-B47C-79C1BFAC37CF}" destId="{C05FDF5D-34D6-451D-8A4E-1C17DE7B37CB}" srcOrd="0" destOrd="0" presId="urn:microsoft.com/office/officeart/2005/8/layout/hierarchy4"/>
    <dgm:cxn modelId="{38D18932-FB20-413B-B26D-1BE123E53BD6}" type="presParOf" srcId="{C05FDF5D-34D6-451D-8A4E-1C17DE7B37CB}" destId="{B7EEDA86-8899-47FD-B4C4-21110D018A0B}" srcOrd="0" destOrd="0" presId="urn:microsoft.com/office/officeart/2005/8/layout/hierarchy4"/>
    <dgm:cxn modelId="{DF99F2B8-7263-407E-82FA-A9B10F65F091}" type="presParOf" srcId="{C05FDF5D-34D6-451D-8A4E-1C17DE7B37CB}" destId="{C4891495-2DBB-4BDC-A7D0-0BAA9B00B4D2}" srcOrd="1" destOrd="0" presId="urn:microsoft.com/office/officeart/2005/8/layout/hierarchy4"/>
    <dgm:cxn modelId="{0EC1F917-4902-4C15-B419-4FBE5E2CE39B}" type="presParOf" srcId="{C05FDF5D-34D6-451D-8A4E-1C17DE7B37CB}" destId="{E192252E-AF98-4FBD-AA58-FAEEE16807F8}" srcOrd="2" destOrd="0" presId="urn:microsoft.com/office/officeart/2005/8/layout/hierarchy4"/>
    <dgm:cxn modelId="{7A743A16-D042-4EC6-BD98-392554B26A65}" type="presParOf" srcId="{E192252E-AF98-4FBD-AA58-FAEEE16807F8}" destId="{58B806D2-2C26-46A4-A715-3737239A0922}" srcOrd="0" destOrd="0" presId="urn:microsoft.com/office/officeart/2005/8/layout/hierarchy4"/>
    <dgm:cxn modelId="{C3114A6D-6801-40BF-A856-ED7279072868}" type="presParOf" srcId="{58B806D2-2C26-46A4-A715-3737239A0922}" destId="{D1748D8A-1338-4E9D-A094-DF6E41B030AE}" srcOrd="0" destOrd="0" presId="urn:microsoft.com/office/officeart/2005/8/layout/hierarchy4"/>
    <dgm:cxn modelId="{326415F1-3735-457C-9450-331B81A9683C}" type="presParOf" srcId="{58B806D2-2C26-46A4-A715-3737239A0922}" destId="{EF24B930-E344-43C0-AE16-651647B17E24}" srcOrd="1" destOrd="0" presId="urn:microsoft.com/office/officeart/2005/8/layout/hierarchy4"/>
    <dgm:cxn modelId="{90E4F060-52C5-4A82-AE79-ACC81B06C636}" type="presParOf" srcId="{E192252E-AF98-4FBD-AA58-FAEEE16807F8}" destId="{15381E82-5582-416F-9CC4-89816055202E}" srcOrd="1" destOrd="0" presId="urn:microsoft.com/office/officeart/2005/8/layout/hierarchy4"/>
    <dgm:cxn modelId="{5A074A79-C3ED-4256-971B-47D95379A6F2}" type="presParOf" srcId="{E192252E-AF98-4FBD-AA58-FAEEE16807F8}" destId="{18B2924D-26DC-4E77-85FF-D6D8DD6D99E1}" srcOrd="2" destOrd="0" presId="urn:microsoft.com/office/officeart/2005/8/layout/hierarchy4"/>
    <dgm:cxn modelId="{582ABEE4-4247-43CD-87D7-0DD9CF2C8AF0}" type="presParOf" srcId="{18B2924D-26DC-4E77-85FF-D6D8DD6D99E1}" destId="{9F67179F-A6B8-4CAE-A5D5-17687B8D1328}" srcOrd="0" destOrd="0" presId="urn:microsoft.com/office/officeart/2005/8/layout/hierarchy4"/>
    <dgm:cxn modelId="{E981C6FC-00BF-4DAF-8081-05C1BF659FC4}" type="presParOf" srcId="{18B2924D-26DC-4E77-85FF-D6D8DD6D99E1}" destId="{F13436C4-869D-447F-8CB0-9593C30DB82F}" srcOrd="1" destOrd="0" presId="urn:microsoft.com/office/officeart/2005/8/layout/hierarchy4"/>
    <dgm:cxn modelId="{FA42C177-30F7-481A-917F-2F0ABC3188C1}" type="presParOf" srcId="{E192252E-AF98-4FBD-AA58-FAEEE16807F8}" destId="{60547249-AAAC-4A39-8E62-B6C8F1933E84}" srcOrd="3" destOrd="0" presId="urn:microsoft.com/office/officeart/2005/8/layout/hierarchy4"/>
    <dgm:cxn modelId="{3554F511-0970-4B17-8E01-1B4614675D02}" type="presParOf" srcId="{E192252E-AF98-4FBD-AA58-FAEEE16807F8}" destId="{23DC76CA-8601-43B4-9D22-C86E200B7786}" srcOrd="4" destOrd="0" presId="urn:microsoft.com/office/officeart/2005/8/layout/hierarchy4"/>
    <dgm:cxn modelId="{A31D1369-EF48-4C3B-9D4C-BCB33DF9FA57}" type="presParOf" srcId="{23DC76CA-8601-43B4-9D22-C86E200B7786}" destId="{6CF7E2E6-44D9-4BE7-A93E-276F75BD781E}" srcOrd="0" destOrd="0" presId="urn:microsoft.com/office/officeart/2005/8/layout/hierarchy4"/>
    <dgm:cxn modelId="{74359AB9-8490-42CA-96BA-B2EF2FDBA02C}" type="presParOf" srcId="{23DC76CA-8601-43B4-9D22-C86E200B7786}" destId="{B871E34F-4CF4-40A5-ADA5-EFDE4042BAF5}" srcOrd="1" destOrd="0" presId="urn:microsoft.com/office/officeart/2005/8/layout/hierarchy4"/>
    <dgm:cxn modelId="{8E67D4DB-A9FC-42A2-B563-479B61C48EFB}" type="presParOf" srcId="{8B0494D2-D774-494C-B47C-79C1BFAC37CF}" destId="{E0E2E16D-1E51-43AC-88E7-EED00AF2DE17}" srcOrd="1" destOrd="0" presId="urn:microsoft.com/office/officeart/2005/8/layout/hierarchy4"/>
    <dgm:cxn modelId="{8F9356DB-82FE-4909-86ED-8BE9D30C55D2}" type="presParOf" srcId="{8B0494D2-D774-494C-B47C-79C1BFAC37CF}" destId="{F0E29E0D-A467-4276-937C-42E73CC3261B}" srcOrd="2" destOrd="0" presId="urn:microsoft.com/office/officeart/2005/8/layout/hierarchy4"/>
    <dgm:cxn modelId="{28141EC3-6ABC-4EEF-901E-C72456BA3219}" type="presParOf" srcId="{F0E29E0D-A467-4276-937C-42E73CC3261B}" destId="{8BC39CDB-8613-4D8C-8713-A14FF7297704}" srcOrd="0" destOrd="0" presId="urn:microsoft.com/office/officeart/2005/8/layout/hierarchy4"/>
    <dgm:cxn modelId="{08979A38-6F54-4555-B9F7-1D10E5CE9E78}" type="presParOf" srcId="{F0E29E0D-A467-4276-937C-42E73CC3261B}" destId="{4FB7F6B5-880B-4753-A9B5-3EA0C8DA4BBB}" srcOrd="1" destOrd="0" presId="urn:microsoft.com/office/officeart/2005/8/layout/hierarchy4"/>
    <dgm:cxn modelId="{12EE0E49-845C-4BCC-B854-D12F29905A55}" type="presParOf" srcId="{F0E29E0D-A467-4276-937C-42E73CC3261B}" destId="{E83734A3-08A0-4B81-9C45-073DCC65E7D6}" srcOrd="2" destOrd="0" presId="urn:microsoft.com/office/officeart/2005/8/layout/hierarchy4"/>
    <dgm:cxn modelId="{BCBEA174-B18B-404E-B098-4AD5ED293B8A}" type="presParOf" srcId="{E83734A3-08A0-4B81-9C45-073DCC65E7D6}" destId="{D8699AA2-79CA-43CB-B91C-321CEB86350A}" srcOrd="0" destOrd="0" presId="urn:microsoft.com/office/officeart/2005/8/layout/hierarchy4"/>
    <dgm:cxn modelId="{4723B845-3C1C-4586-BCCE-6E7FE5D232DE}" type="presParOf" srcId="{D8699AA2-79CA-43CB-B91C-321CEB86350A}" destId="{6F03DF96-79FB-4748-BECB-DA6915A6ABDB}" srcOrd="0" destOrd="0" presId="urn:microsoft.com/office/officeart/2005/8/layout/hierarchy4"/>
    <dgm:cxn modelId="{D6549463-C756-4EAF-B95C-4BC47641AED3}" type="presParOf" srcId="{D8699AA2-79CA-43CB-B91C-321CEB86350A}" destId="{33E04D36-567A-4CBD-926B-D9485319D103}" srcOrd="1" destOrd="0" presId="urn:microsoft.com/office/officeart/2005/8/layout/hierarchy4"/>
    <dgm:cxn modelId="{2A4C77A4-A204-4144-A53A-541853C9CF8E}" type="presParOf" srcId="{E83734A3-08A0-4B81-9C45-073DCC65E7D6}" destId="{AFE585D4-8579-43EA-9E4D-47C3F062D23E}" srcOrd="1" destOrd="0" presId="urn:microsoft.com/office/officeart/2005/8/layout/hierarchy4"/>
    <dgm:cxn modelId="{6F2B2972-C4E5-414E-B001-54A704F9EEAA}" type="presParOf" srcId="{E83734A3-08A0-4B81-9C45-073DCC65E7D6}" destId="{486D2E98-22D4-41F3-B5D2-A210617F22E3}" srcOrd="2" destOrd="0" presId="urn:microsoft.com/office/officeart/2005/8/layout/hierarchy4"/>
    <dgm:cxn modelId="{A649D01C-EFF6-4212-9351-1D9BBDC80061}" type="presParOf" srcId="{486D2E98-22D4-41F3-B5D2-A210617F22E3}" destId="{959B0653-E339-40EC-8620-9DB702369F44}" srcOrd="0" destOrd="0" presId="urn:microsoft.com/office/officeart/2005/8/layout/hierarchy4"/>
    <dgm:cxn modelId="{2C3EFC88-F79D-44B6-9D64-10EBF69C9812}" type="presParOf" srcId="{486D2E98-22D4-41F3-B5D2-A210617F22E3}" destId="{143CEE71-164F-4A08-A48A-D11C36794515}" srcOrd="1" destOrd="0" presId="urn:microsoft.com/office/officeart/2005/8/layout/hierarchy4"/>
    <dgm:cxn modelId="{A74935FC-29D1-498B-AC73-E55E9CFCE2DD}" type="presParOf" srcId="{E83734A3-08A0-4B81-9C45-073DCC65E7D6}" destId="{355545B4-9742-4D1E-B27A-17001D03F9E4}" srcOrd="3" destOrd="0" presId="urn:microsoft.com/office/officeart/2005/8/layout/hierarchy4"/>
    <dgm:cxn modelId="{94FD4AA8-BCE4-4F10-ADC2-4AFD14E8B7E9}" type="presParOf" srcId="{E83734A3-08A0-4B81-9C45-073DCC65E7D6}" destId="{C174976B-9F28-49C1-866C-8CDF3E3E6D9E}" srcOrd="4" destOrd="0" presId="urn:microsoft.com/office/officeart/2005/8/layout/hierarchy4"/>
    <dgm:cxn modelId="{7541486B-289D-4269-9601-11135AB8BBBD}" type="presParOf" srcId="{C174976B-9F28-49C1-866C-8CDF3E3E6D9E}" destId="{2CEA52A2-8FF1-4E35-93E5-FE01DA653936}" srcOrd="0" destOrd="0" presId="urn:microsoft.com/office/officeart/2005/8/layout/hierarchy4"/>
    <dgm:cxn modelId="{9C80D885-D380-4DB2-B029-1761F8771BF0}" type="presParOf" srcId="{C174976B-9F28-49C1-866C-8CDF3E3E6D9E}" destId="{915B49D0-640A-4221-BE4E-69197E4BA0E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5C99D3-5F9E-4B32-AE5C-19581973C35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</dgm:pt>
    <dgm:pt modelId="{D26A6F69-815A-49BE-A21A-02D11DF1BC33}">
      <dgm:prSet phldrT="[Texto]" custT="1"/>
      <dgm:spPr/>
      <dgm:t>
        <a:bodyPr/>
        <a:lstStyle/>
        <a:p>
          <a:r>
            <a:rPr lang="pt-BR" sz="2800" dirty="0" smtClean="0"/>
            <a:t>Primeiro Release</a:t>
          </a:r>
          <a:endParaRPr lang="pt-BR" sz="2800" dirty="0"/>
        </a:p>
      </dgm:t>
    </dgm:pt>
    <dgm:pt modelId="{47BF4719-00B7-4E91-BCC0-15255D91CEB6}" type="parTrans" cxnId="{E1359A01-F9A3-44A2-A6DE-B6A3F141D0F3}">
      <dgm:prSet/>
      <dgm:spPr/>
      <dgm:t>
        <a:bodyPr/>
        <a:lstStyle/>
        <a:p>
          <a:endParaRPr lang="pt-BR"/>
        </a:p>
      </dgm:t>
    </dgm:pt>
    <dgm:pt modelId="{1BABE3CB-9BCE-4BB5-9EDE-A54E62EA188B}" type="sibTrans" cxnId="{E1359A01-F9A3-44A2-A6DE-B6A3F141D0F3}">
      <dgm:prSet/>
      <dgm:spPr/>
      <dgm:t>
        <a:bodyPr/>
        <a:lstStyle/>
        <a:p>
          <a:endParaRPr lang="pt-BR"/>
        </a:p>
      </dgm:t>
    </dgm:pt>
    <dgm:pt modelId="{4D6B9F28-0EB8-4015-9D14-80F500D9771A}">
      <dgm:prSet phldrT="[Texto]" custT="1"/>
      <dgm:spPr/>
      <dgm:t>
        <a:bodyPr/>
        <a:lstStyle/>
        <a:p>
          <a:r>
            <a:rPr lang="pt-BR" sz="2800" dirty="0" smtClean="0"/>
            <a:t>Segundo Release</a:t>
          </a:r>
        </a:p>
      </dgm:t>
    </dgm:pt>
    <dgm:pt modelId="{20386C29-9DEE-4852-AD0D-32FF3199C275}" type="parTrans" cxnId="{7AB088F2-1631-4C36-8B00-8455D662E1E0}">
      <dgm:prSet/>
      <dgm:spPr/>
      <dgm:t>
        <a:bodyPr/>
        <a:lstStyle/>
        <a:p>
          <a:endParaRPr lang="pt-BR"/>
        </a:p>
      </dgm:t>
    </dgm:pt>
    <dgm:pt modelId="{7B4E1A69-E311-4CAA-8B0F-A72404D74380}" type="sibTrans" cxnId="{7AB088F2-1631-4C36-8B00-8455D662E1E0}">
      <dgm:prSet/>
      <dgm:spPr/>
      <dgm:t>
        <a:bodyPr/>
        <a:lstStyle/>
        <a:p>
          <a:endParaRPr lang="pt-BR"/>
        </a:p>
      </dgm:t>
    </dgm:pt>
    <dgm:pt modelId="{5D7A4D4C-7442-4B08-B422-A3B7A971B0AC}">
      <dgm:prSet phldrT="[Texto]"/>
      <dgm:spPr/>
      <dgm:t>
        <a:bodyPr/>
        <a:lstStyle/>
        <a:p>
          <a:r>
            <a:rPr lang="pt-BR" dirty="0" smtClean="0"/>
            <a:t>Feira de projetos</a:t>
          </a:r>
        </a:p>
      </dgm:t>
    </dgm:pt>
    <dgm:pt modelId="{8E2C5DB8-990A-4438-A0D6-E064EB30E597}" type="parTrans" cxnId="{1CB9F06A-C7FD-4F43-9298-811094815B25}">
      <dgm:prSet/>
      <dgm:spPr/>
      <dgm:t>
        <a:bodyPr/>
        <a:lstStyle/>
        <a:p>
          <a:endParaRPr lang="pt-BR"/>
        </a:p>
      </dgm:t>
    </dgm:pt>
    <dgm:pt modelId="{27FBC0E9-42A9-4AC1-9837-BD0063818384}" type="sibTrans" cxnId="{1CB9F06A-C7FD-4F43-9298-811094815B25}">
      <dgm:prSet/>
      <dgm:spPr/>
      <dgm:t>
        <a:bodyPr/>
        <a:lstStyle/>
        <a:p>
          <a:endParaRPr lang="pt-BR"/>
        </a:p>
      </dgm:t>
    </dgm:pt>
    <dgm:pt modelId="{52D9BB59-395D-497C-BDD7-A70C3A19075D}">
      <dgm:prSet/>
      <dgm:spPr/>
      <dgm:t>
        <a:bodyPr/>
        <a:lstStyle/>
        <a:p>
          <a:r>
            <a:rPr lang="pt-BR" dirty="0" smtClean="0"/>
            <a:t>Sensor completo;</a:t>
          </a:r>
          <a:endParaRPr lang="pt-BR" dirty="0"/>
        </a:p>
      </dgm:t>
    </dgm:pt>
    <dgm:pt modelId="{15493A8E-6DCE-4858-9CF4-DC456E35CA2D}" type="parTrans" cxnId="{4ACAA648-401D-4BDB-90F7-53B34078AFA8}">
      <dgm:prSet/>
      <dgm:spPr/>
      <dgm:t>
        <a:bodyPr/>
        <a:lstStyle/>
        <a:p>
          <a:endParaRPr lang="pt-BR"/>
        </a:p>
      </dgm:t>
    </dgm:pt>
    <dgm:pt modelId="{B93B3296-B257-4D40-8E28-7FC458D5A8B8}" type="sibTrans" cxnId="{4ACAA648-401D-4BDB-90F7-53B34078AFA8}">
      <dgm:prSet/>
      <dgm:spPr/>
      <dgm:t>
        <a:bodyPr/>
        <a:lstStyle/>
        <a:p>
          <a:endParaRPr lang="pt-BR"/>
        </a:p>
      </dgm:t>
    </dgm:pt>
    <dgm:pt modelId="{859479CF-0694-4894-9839-70694467044C}">
      <dgm:prSet/>
      <dgm:spPr/>
      <dgm:t>
        <a:bodyPr/>
        <a:lstStyle/>
        <a:p>
          <a:r>
            <a:rPr lang="pt-BR" dirty="0" smtClean="0"/>
            <a:t>Comunicação com o servidor;</a:t>
          </a:r>
          <a:endParaRPr lang="pt-BR" dirty="0"/>
        </a:p>
      </dgm:t>
    </dgm:pt>
    <dgm:pt modelId="{C24A654E-9FC1-48B2-9ABC-ADB1BAAA0A87}" type="parTrans" cxnId="{509F0C81-63D1-4EC2-BF7E-B73B5DEB42BD}">
      <dgm:prSet/>
      <dgm:spPr/>
      <dgm:t>
        <a:bodyPr/>
        <a:lstStyle/>
        <a:p>
          <a:endParaRPr lang="pt-BR"/>
        </a:p>
      </dgm:t>
    </dgm:pt>
    <dgm:pt modelId="{AB877A34-F84E-4B0C-8F76-4EE021B79918}" type="sibTrans" cxnId="{509F0C81-63D1-4EC2-BF7E-B73B5DEB42BD}">
      <dgm:prSet/>
      <dgm:spPr/>
      <dgm:t>
        <a:bodyPr/>
        <a:lstStyle/>
        <a:p>
          <a:endParaRPr lang="pt-BR"/>
        </a:p>
      </dgm:t>
    </dgm:pt>
    <dgm:pt modelId="{D81DF7BA-C852-4F75-8823-4CB28A531D01}">
      <dgm:prSet/>
      <dgm:spPr/>
      <dgm:t>
        <a:bodyPr/>
        <a:lstStyle/>
        <a:p>
          <a:r>
            <a:rPr lang="pt-BR" dirty="0" smtClean="0"/>
            <a:t>Interfaces;</a:t>
          </a:r>
          <a:endParaRPr lang="pt-BR" dirty="0"/>
        </a:p>
      </dgm:t>
    </dgm:pt>
    <dgm:pt modelId="{D2F119BD-B175-4B67-8B57-20B1A10362F8}" type="parTrans" cxnId="{F5B407E6-7598-4BAE-9D58-F60850F99D1D}">
      <dgm:prSet/>
      <dgm:spPr/>
      <dgm:t>
        <a:bodyPr/>
        <a:lstStyle/>
        <a:p>
          <a:endParaRPr lang="pt-BR"/>
        </a:p>
      </dgm:t>
    </dgm:pt>
    <dgm:pt modelId="{501EA86B-1CF8-4FC1-B839-0AC063911BA8}" type="sibTrans" cxnId="{F5B407E6-7598-4BAE-9D58-F60850F99D1D}">
      <dgm:prSet/>
      <dgm:spPr/>
      <dgm:t>
        <a:bodyPr/>
        <a:lstStyle/>
        <a:p>
          <a:endParaRPr lang="pt-BR"/>
        </a:p>
      </dgm:t>
    </dgm:pt>
    <dgm:pt modelId="{E5F5FD37-1577-4ED9-9067-9D7A768B43A1}">
      <dgm:prSet/>
      <dgm:spPr/>
      <dgm:t>
        <a:bodyPr/>
        <a:lstStyle/>
        <a:p>
          <a:r>
            <a:rPr lang="pt-BR" dirty="0" smtClean="0"/>
            <a:t>Servidor Completo;</a:t>
          </a:r>
          <a:endParaRPr lang="pt-BR" dirty="0"/>
        </a:p>
      </dgm:t>
    </dgm:pt>
    <dgm:pt modelId="{6003CB2A-733D-4F4C-AD5B-A5C3BCE89812}" type="parTrans" cxnId="{E6B70B3E-37DA-4F3C-9A65-D5F149ED67C1}">
      <dgm:prSet/>
      <dgm:spPr/>
      <dgm:t>
        <a:bodyPr/>
        <a:lstStyle/>
        <a:p>
          <a:endParaRPr lang="pt-BR"/>
        </a:p>
      </dgm:t>
    </dgm:pt>
    <dgm:pt modelId="{EAA1F6F8-103D-40D0-A36A-E8F6933E3E71}" type="sibTrans" cxnId="{E6B70B3E-37DA-4F3C-9A65-D5F149ED67C1}">
      <dgm:prSet/>
      <dgm:spPr/>
      <dgm:t>
        <a:bodyPr/>
        <a:lstStyle/>
        <a:p>
          <a:endParaRPr lang="pt-BR"/>
        </a:p>
      </dgm:t>
    </dgm:pt>
    <dgm:pt modelId="{677FBA09-6062-4AD1-946F-E78B43942D5E}">
      <dgm:prSet/>
      <dgm:spPr/>
      <dgm:t>
        <a:bodyPr/>
        <a:lstStyle/>
        <a:p>
          <a:r>
            <a:rPr lang="pt-BR" dirty="0" smtClean="0"/>
            <a:t>Serviços funcionando;</a:t>
          </a:r>
          <a:endParaRPr lang="pt-BR" dirty="0"/>
        </a:p>
      </dgm:t>
    </dgm:pt>
    <dgm:pt modelId="{86F4977B-8DFF-4CAB-925E-D78EDD3B6E9D}" type="parTrans" cxnId="{F20FAB0B-B6D6-4256-BF38-0E7CC696109F}">
      <dgm:prSet/>
      <dgm:spPr/>
      <dgm:t>
        <a:bodyPr/>
        <a:lstStyle/>
        <a:p>
          <a:endParaRPr lang="pt-BR"/>
        </a:p>
      </dgm:t>
    </dgm:pt>
    <dgm:pt modelId="{CEDD8557-D174-48E1-AC11-2428305D94F6}" type="sibTrans" cxnId="{F20FAB0B-B6D6-4256-BF38-0E7CC696109F}">
      <dgm:prSet/>
      <dgm:spPr/>
      <dgm:t>
        <a:bodyPr/>
        <a:lstStyle/>
        <a:p>
          <a:endParaRPr lang="pt-BR"/>
        </a:p>
      </dgm:t>
    </dgm:pt>
    <dgm:pt modelId="{E3DA8972-AC78-4E06-B7F1-9EF662F0EE6F}">
      <dgm:prSet/>
      <dgm:spPr/>
      <dgm:t>
        <a:bodyPr/>
        <a:lstStyle/>
        <a:p>
          <a:r>
            <a:rPr lang="pt-BR" dirty="0" smtClean="0"/>
            <a:t>Refinamento e ajustes do sistema;</a:t>
          </a:r>
          <a:endParaRPr lang="pt-BR" dirty="0"/>
        </a:p>
      </dgm:t>
    </dgm:pt>
    <dgm:pt modelId="{3453B1C8-8F23-4AB7-8F14-799BBEB2C05C}" type="parTrans" cxnId="{076615C3-A6FB-4947-87FD-046CF4559718}">
      <dgm:prSet/>
      <dgm:spPr/>
      <dgm:t>
        <a:bodyPr/>
        <a:lstStyle/>
        <a:p>
          <a:endParaRPr lang="pt-BR"/>
        </a:p>
      </dgm:t>
    </dgm:pt>
    <dgm:pt modelId="{E4F15415-7C3F-489E-BD64-158B8EA63823}" type="sibTrans" cxnId="{076615C3-A6FB-4947-87FD-046CF4559718}">
      <dgm:prSet/>
      <dgm:spPr/>
      <dgm:t>
        <a:bodyPr/>
        <a:lstStyle/>
        <a:p>
          <a:endParaRPr lang="pt-BR"/>
        </a:p>
      </dgm:t>
    </dgm:pt>
    <dgm:pt modelId="{F7A5F2A1-8231-42A7-9E17-41AF5417290F}">
      <dgm:prSet/>
      <dgm:spPr/>
      <dgm:t>
        <a:bodyPr/>
        <a:lstStyle/>
        <a:p>
          <a:r>
            <a:rPr lang="pt-BR" dirty="0" smtClean="0"/>
            <a:t>Apresentação</a:t>
          </a:r>
          <a:endParaRPr lang="pt-BR" dirty="0"/>
        </a:p>
      </dgm:t>
    </dgm:pt>
    <dgm:pt modelId="{2A69D178-C1BB-4BFD-9F8C-BCD09F3029D5}" type="parTrans" cxnId="{D09563C7-9A05-4AB3-B035-59AAAD30DCB4}">
      <dgm:prSet/>
      <dgm:spPr/>
      <dgm:t>
        <a:bodyPr/>
        <a:lstStyle/>
        <a:p>
          <a:endParaRPr lang="pt-BR"/>
        </a:p>
      </dgm:t>
    </dgm:pt>
    <dgm:pt modelId="{C336CABC-AC40-4AF4-811A-FE516CEDA54D}" type="sibTrans" cxnId="{D09563C7-9A05-4AB3-B035-59AAAD30DCB4}">
      <dgm:prSet/>
      <dgm:spPr/>
      <dgm:t>
        <a:bodyPr/>
        <a:lstStyle/>
        <a:p>
          <a:endParaRPr lang="pt-BR"/>
        </a:p>
      </dgm:t>
    </dgm:pt>
    <dgm:pt modelId="{FB6971B0-F7AB-46C2-B172-39328E433E99}">
      <dgm:prSet/>
      <dgm:spPr/>
      <dgm:t>
        <a:bodyPr/>
        <a:lstStyle/>
        <a:p>
          <a:r>
            <a:rPr lang="pt-BR" dirty="0" smtClean="0"/>
            <a:t>Comunicação com as interfaces;</a:t>
          </a:r>
          <a:endParaRPr lang="pt-BR" dirty="0"/>
        </a:p>
      </dgm:t>
    </dgm:pt>
    <dgm:pt modelId="{7262C3C7-778D-44C8-B57C-AA358714126D}" type="parTrans" cxnId="{C5364925-9E67-4B20-8F32-8349F4780648}">
      <dgm:prSet/>
      <dgm:spPr/>
      <dgm:t>
        <a:bodyPr/>
        <a:lstStyle/>
        <a:p>
          <a:endParaRPr lang="pt-BR"/>
        </a:p>
      </dgm:t>
    </dgm:pt>
    <dgm:pt modelId="{BFA6575E-9D33-4CD4-8AFF-DEDFDA39AEA9}" type="sibTrans" cxnId="{C5364925-9E67-4B20-8F32-8349F4780648}">
      <dgm:prSet/>
      <dgm:spPr/>
      <dgm:t>
        <a:bodyPr/>
        <a:lstStyle/>
        <a:p>
          <a:endParaRPr lang="pt-BR"/>
        </a:p>
      </dgm:t>
    </dgm:pt>
    <dgm:pt modelId="{F002E63E-3EB7-4EF8-89AA-A115A6F287FF}" type="pres">
      <dgm:prSet presAssocID="{665C99D3-5F9E-4B32-AE5C-19581973C35E}" presName="Name0" presStyleCnt="0">
        <dgm:presLayoutVars>
          <dgm:dir/>
          <dgm:animLvl val="lvl"/>
          <dgm:resizeHandles val="exact"/>
        </dgm:presLayoutVars>
      </dgm:prSet>
      <dgm:spPr/>
    </dgm:pt>
    <dgm:pt modelId="{4B563FE9-7E81-45CF-82E1-E84260F30039}" type="pres">
      <dgm:prSet presAssocID="{665C99D3-5F9E-4B32-AE5C-19581973C35E}" presName="tSp" presStyleCnt="0"/>
      <dgm:spPr/>
    </dgm:pt>
    <dgm:pt modelId="{94F3ED9A-113B-4E92-83EC-413BF78F934C}" type="pres">
      <dgm:prSet presAssocID="{665C99D3-5F9E-4B32-AE5C-19581973C35E}" presName="bSp" presStyleCnt="0"/>
      <dgm:spPr/>
    </dgm:pt>
    <dgm:pt modelId="{2FA9791F-9136-48DB-BC50-7D90092A8D9A}" type="pres">
      <dgm:prSet presAssocID="{665C99D3-5F9E-4B32-AE5C-19581973C35E}" presName="process" presStyleCnt="0"/>
      <dgm:spPr/>
    </dgm:pt>
    <dgm:pt modelId="{B1E87CE3-9D06-47D3-B9F3-11E0492760FB}" type="pres">
      <dgm:prSet presAssocID="{D26A6F69-815A-49BE-A21A-02D11DF1BC33}" presName="composite1" presStyleCnt="0"/>
      <dgm:spPr/>
    </dgm:pt>
    <dgm:pt modelId="{83C825B2-224A-456E-90EC-10DC44743EB5}" type="pres">
      <dgm:prSet presAssocID="{D26A6F69-815A-49BE-A21A-02D11DF1BC33}" presName="dummyNode1" presStyleLbl="node1" presStyleIdx="0" presStyleCnt="3"/>
      <dgm:spPr/>
    </dgm:pt>
    <dgm:pt modelId="{414CC828-EB97-4556-8F5E-814BB879AC66}" type="pres">
      <dgm:prSet presAssocID="{D26A6F69-815A-49BE-A21A-02D11DF1BC33}" presName="childNode1" presStyleLbl="bgAcc1" presStyleIdx="0" presStyleCnt="3" custScaleX="125659" custScaleY="1466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58A13E-2D3F-45F9-A720-C627FF8187A1}" type="pres">
      <dgm:prSet presAssocID="{D26A6F69-815A-49BE-A21A-02D11DF1BC3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1267F9-30DA-4EF6-BE33-8E30B7879ED4}" type="pres">
      <dgm:prSet presAssocID="{D26A6F69-815A-49BE-A21A-02D11DF1BC33}" presName="parentNode1" presStyleLbl="node1" presStyleIdx="0" presStyleCnt="3" custLinFactNeighborX="-18776" custLinFactNeighborY="-1788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0C5DD5-9A7D-4008-BD3F-4C476AC1215A}" type="pres">
      <dgm:prSet presAssocID="{D26A6F69-815A-49BE-A21A-02D11DF1BC33}" presName="connSite1" presStyleCnt="0"/>
      <dgm:spPr/>
    </dgm:pt>
    <dgm:pt modelId="{F5C44CD0-3D74-4311-9712-748C33D83140}" type="pres">
      <dgm:prSet presAssocID="{1BABE3CB-9BCE-4BB5-9EDE-A54E62EA188B}" presName="Name9" presStyleLbl="sibTrans2D1" presStyleIdx="0" presStyleCnt="2"/>
      <dgm:spPr/>
      <dgm:t>
        <a:bodyPr/>
        <a:lstStyle/>
        <a:p>
          <a:endParaRPr lang="pt-BR"/>
        </a:p>
      </dgm:t>
    </dgm:pt>
    <dgm:pt modelId="{5F28DE95-5836-4ABF-913B-3151F58510E2}" type="pres">
      <dgm:prSet presAssocID="{4D6B9F28-0EB8-4015-9D14-80F500D9771A}" presName="composite2" presStyleCnt="0"/>
      <dgm:spPr/>
    </dgm:pt>
    <dgm:pt modelId="{6DF1B248-BDEB-4E3B-BC62-EA2D1FFB006A}" type="pres">
      <dgm:prSet presAssocID="{4D6B9F28-0EB8-4015-9D14-80F500D9771A}" presName="dummyNode2" presStyleLbl="node1" presStyleIdx="0" presStyleCnt="3"/>
      <dgm:spPr/>
    </dgm:pt>
    <dgm:pt modelId="{2FEBE481-131D-4BF0-878E-3B23F25B2BE4}" type="pres">
      <dgm:prSet presAssocID="{4D6B9F28-0EB8-4015-9D14-80F500D9771A}" presName="childNode2" presStyleLbl="bgAcc1" presStyleIdx="1" presStyleCnt="3" custScaleX="133836" custScaleY="1430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94E77B-7522-41FC-8337-670E02BD297C}" type="pres">
      <dgm:prSet presAssocID="{4D6B9F28-0EB8-4015-9D14-80F500D9771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BF12B8-00DE-4196-9F4F-33E6403FF307}" type="pres">
      <dgm:prSet presAssocID="{4D6B9F28-0EB8-4015-9D14-80F500D9771A}" presName="parentNode2" presStyleLbl="node1" presStyleIdx="1" presStyleCnt="3" custLinFactNeighborX="2991" custLinFactNeighborY="-1942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77987D-FF15-4701-B637-F5CBC46BFB76}" type="pres">
      <dgm:prSet presAssocID="{4D6B9F28-0EB8-4015-9D14-80F500D9771A}" presName="connSite2" presStyleCnt="0"/>
      <dgm:spPr/>
    </dgm:pt>
    <dgm:pt modelId="{197CC70D-DE78-4837-87C4-40909E0C57A5}" type="pres">
      <dgm:prSet presAssocID="{7B4E1A69-E311-4CAA-8B0F-A72404D74380}" presName="Name18" presStyleLbl="sibTrans2D1" presStyleIdx="1" presStyleCnt="2"/>
      <dgm:spPr/>
      <dgm:t>
        <a:bodyPr/>
        <a:lstStyle/>
        <a:p>
          <a:endParaRPr lang="pt-BR"/>
        </a:p>
      </dgm:t>
    </dgm:pt>
    <dgm:pt modelId="{5F80F2EF-E85E-42CD-A576-997AD1CB26AD}" type="pres">
      <dgm:prSet presAssocID="{5D7A4D4C-7442-4B08-B422-A3B7A971B0AC}" presName="composite1" presStyleCnt="0"/>
      <dgm:spPr/>
    </dgm:pt>
    <dgm:pt modelId="{4B286D38-1C06-4C19-BC9F-D7E367AB727C}" type="pres">
      <dgm:prSet presAssocID="{5D7A4D4C-7442-4B08-B422-A3B7A971B0AC}" presName="dummyNode1" presStyleLbl="node1" presStyleIdx="1" presStyleCnt="3"/>
      <dgm:spPr/>
    </dgm:pt>
    <dgm:pt modelId="{5B00AB63-9410-4E78-B22A-D73B4B86370E}" type="pres">
      <dgm:prSet presAssocID="{5D7A4D4C-7442-4B08-B422-A3B7A971B0AC}" presName="childNode1" presStyleLbl="bgAcc1" presStyleIdx="2" presStyleCnt="3" custScaleX="121535" custScaleY="1429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95F011-476D-43C7-953B-C4F911BC901B}" type="pres">
      <dgm:prSet presAssocID="{5D7A4D4C-7442-4B08-B422-A3B7A971B0A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7D74EB-A3AC-4768-84A6-A80C8A50AC0F}" type="pres">
      <dgm:prSet presAssocID="{5D7A4D4C-7442-4B08-B422-A3B7A971B0AC}" presName="parentNode1" presStyleLbl="node1" presStyleIdx="2" presStyleCnt="3" custScaleX="111913" custLinFactNeighborX="-13575" custLinFactNeighborY="-1818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E2AC44-F6B3-4D12-9842-79F8774D955D}" type="pres">
      <dgm:prSet presAssocID="{5D7A4D4C-7442-4B08-B422-A3B7A971B0AC}" presName="connSite1" presStyleCnt="0"/>
      <dgm:spPr/>
    </dgm:pt>
  </dgm:ptLst>
  <dgm:cxnLst>
    <dgm:cxn modelId="{1CB9F06A-C7FD-4F43-9298-811094815B25}" srcId="{665C99D3-5F9E-4B32-AE5C-19581973C35E}" destId="{5D7A4D4C-7442-4B08-B422-A3B7A971B0AC}" srcOrd="2" destOrd="0" parTransId="{8E2C5DB8-990A-4438-A0D6-E064EB30E597}" sibTransId="{27FBC0E9-42A9-4AC1-9837-BD0063818384}"/>
    <dgm:cxn modelId="{E8554B29-7D23-4A0C-AD23-44E8CEB153E8}" type="presOf" srcId="{859479CF-0694-4894-9839-70694467044C}" destId="{414CC828-EB97-4556-8F5E-814BB879AC66}" srcOrd="0" destOrd="1" presId="urn:microsoft.com/office/officeart/2005/8/layout/hProcess4"/>
    <dgm:cxn modelId="{E1359A01-F9A3-44A2-A6DE-B6A3F141D0F3}" srcId="{665C99D3-5F9E-4B32-AE5C-19581973C35E}" destId="{D26A6F69-815A-49BE-A21A-02D11DF1BC33}" srcOrd="0" destOrd="0" parTransId="{47BF4719-00B7-4E91-BCC0-15255D91CEB6}" sibTransId="{1BABE3CB-9BCE-4BB5-9EDE-A54E62EA188B}"/>
    <dgm:cxn modelId="{43E040AD-480D-4527-A5DA-5DA69702550D}" type="presOf" srcId="{7B4E1A69-E311-4CAA-8B0F-A72404D74380}" destId="{197CC70D-DE78-4837-87C4-40909E0C57A5}" srcOrd="0" destOrd="0" presId="urn:microsoft.com/office/officeart/2005/8/layout/hProcess4"/>
    <dgm:cxn modelId="{BFEFD497-2662-4351-B03E-C565350E5FCC}" type="presOf" srcId="{D81DF7BA-C852-4F75-8823-4CB28A531D01}" destId="{A958A13E-2D3F-45F9-A720-C627FF8187A1}" srcOrd="1" destOrd="2" presId="urn:microsoft.com/office/officeart/2005/8/layout/hProcess4"/>
    <dgm:cxn modelId="{076615C3-A6FB-4947-87FD-046CF4559718}" srcId="{5D7A4D4C-7442-4B08-B422-A3B7A971B0AC}" destId="{E3DA8972-AC78-4E06-B7F1-9EF662F0EE6F}" srcOrd="0" destOrd="0" parTransId="{3453B1C8-8F23-4AB7-8F14-799BBEB2C05C}" sibTransId="{E4F15415-7C3F-489E-BD64-158B8EA63823}"/>
    <dgm:cxn modelId="{EFA7123D-F2AE-42E4-B7F5-1AE4C1F3EF98}" type="presOf" srcId="{E5F5FD37-1577-4ED9-9067-9D7A768B43A1}" destId="{2FEBE481-131D-4BF0-878E-3B23F25B2BE4}" srcOrd="0" destOrd="0" presId="urn:microsoft.com/office/officeart/2005/8/layout/hProcess4"/>
    <dgm:cxn modelId="{9C5B6BC7-8DA6-4A39-B43C-4914DC5B6EA4}" type="presOf" srcId="{859479CF-0694-4894-9839-70694467044C}" destId="{A958A13E-2D3F-45F9-A720-C627FF8187A1}" srcOrd="1" destOrd="1" presId="urn:microsoft.com/office/officeart/2005/8/layout/hProcess4"/>
    <dgm:cxn modelId="{4B70F851-58DC-4A17-8EDB-FA3D7A00522E}" type="presOf" srcId="{FB6971B0-F7AB-46C2-B172-39328E433E99}" destId="{7194E77B-7522-41FC-8337-670E02BD297C}" srcOrd="1" destOrd="1" presId="urn:microsoft.com/office/officeart/2005/8/layout/hProcess4"/>
    <dgm:cxn modelId="{3FE788A3-2D33-4F8C-A137-0C1FF9A821C6}" type="presOf" srcId="{D26A6F69-815A-49BE-A21A-02D11DF1BC33}" destId="{1C1267F9-30DA-4EF6-BE33-8E30B7879ED4}" srcOrd="0" destOrd="0" presId="urn:microsoft.com/office/officeart/2005/8/layout/hProcess4"/>
    <dgm:cxn modelId="{C5364925-9E67-4B20-8F32-8349F4780648}" srcId="{4D6B9F28-0EB8-4015-9D14-80F500D9771A}" destId="{FB6971B0-F7AB-46C2-B172-39328E433E99}" srcOrd="1" destOrd="0" parTransId="{7262C3C7-778D-44C8-B57C-AA358714126D}" sibTransId="{BFA6575E-9D33-4CD4-8AFF-DEDFDA39AEA9}"/>
    <dgm:cxn modelId="{A1526DB0-D4C0-499A-89AB-A8EEE8C4E8E8}" type="presOf" srcId="{4D6B9F28-0EB8-4015-9D14-80F500D9771A}" destId="{B3BF12B8-00DE-4196-9F4F-33E6403FF307}" srcOrd="0" destOrd="0" presId="urn:microsoft.com/office/officeart/2005/8/layout/hProcess4"/>
    <dgm:cxn modelId="{F20FAB0B-B6D6-4256-BF38-0E7CC696109F}" srcId="{4D6B9F28-0EB8-4015-9D14-80F500D9771A}" destId="{677FBA09-6062-4AD1-946F-E78B43942D5E}" srcOrd="2" destOrd="0" parTransId="{86F4977B-8DFF-4CAB-925E-D78EDD3B6E9D}" sibTransId="{CEDD8557-D174-48E1-AC11-2428305D94F6}"/>
    <dgm:cxn modelId="{BBAB3282-89B4-4E90-BF06-E8D4A7A18BE7}" type="presOf" srcId="{677FBA09-6062-4AD1-946F-E78B43942D5E}" destId="{2FEBE481-131D-4BF0-878E-3B23F25B2BE4}" srcOrd="0" destOrd="2" presId="urn:microsoft.com/office/officeart/2005/8/layout/hProcess4"/>
    <dgm:cxn modelId="{2106A9E6-1EA3-4353-82BE-E075D665AB67}" type="presOf" srcId="{D81DF7BA-C852-4F75-8823-4CB28A531D01}" destId="{414CC828-EB97-4556-8F5E-814BB879AC66}" srcOrd="0" destOrd="2" presId="urn:microsoft.com/office/officeart/2005/8/layout/hProcess4"/>
    <dgm:cxn modelId="{ECFF5FCD-7F71-4830-AF9E-1C023D684C7D}" type="presOf" srcId="{E3DA8972-AC78-4E06-B7F1-9EF662F0EE6F}" destId="{5B00AB63-9410-4E78-B22A-D73B4B86370E}" srcOrd="0" destOrd="0" presId="urn:microsoft.com/office/officeart/2005/8/layout/hProcess4"/>
    <dgm:cxn modelId="{D09563C7-9A05-4AB3-B035-59AAAD30DCB4}" srcId="{5D7A4D4C-7442-4B08-B422-A3B7A971B0AC}" destId="{F7A5F2A1-8231-42A7-9E17-41AF5417290F}" srcOrd="1" destOrd="0" parTransId="{2A69D178-C1BB-4BFD-9F8C-BCD09F3029D5}" sibTransId="{C336CABC-AC40-4AF4-811A-FE516CEDA54D}"/>
    <dgm:cxn modelId="{2D1743BB-E1CA-41A0-A3A6-1FED7386706D}" type="presOf" srcId="{52D9BB59-395D-497C-BDD7-A70C3A19075D}" destId="{414CC828-EB97-4556-8F5E-814BB879AC66}" srcOrd="0" destOrd="0" presId="urn:microsoft.com/office/officeart/2005/8/layout/hProcess4"/>
    <dgm:cxn modelId="{346BECFE-4355-47B2-B947-5BB0AF7E16B4}" type="presOf" srcId="{F7A5F2A1-8231-42A7-9E17-41AF5417290F}" destId="{5B00AB63-9410-4E78-B22A-D73B4B86370E}" srcOrd="0" destOrd="1" presId="urn:microsoft.com/office/officeart/2005/8/layout/hProcess4"/>
    <dgm:cxn modelId="{A0246A63-8BC1-44BD-AD9B-7F3DFF9A51A6}" type="presOf" srcId="{E3DA8972-AC78-4E06-B7F1-9EF662F0EE6F}" destId="{1E95F011-476D-43C7-953B-C4F911BC901B}" srcOrd="1" destOrd="0" presId="urn:microsoft.com/office/officeart/2005/8/layout/hProcess4"/>
    <dgm:cxn modelId="{349111AE-B072-47F6-85F7-5BC6FD82B470}" type="presOf" srcId="{FB6971B0-F7AB-46C2-B172-39328E433E99}" destId="{2FEBE481-131D-4BF0-878E-3B23F25B2BE4}" srcOrd="0" destOrd="1" presId="urn:microsoft.com/office/officeart/2005/8/layout/hProcess4"/>
    <dgm:cxn modelId="{3601CD13-21EF-44D3-ACF4-93D1AFCEB9FB}" type="presOf" srcId="{1BABE3CB-9BCE-4BB5-9EDE-A54E62EA188B}" destId="{F5C44CD0-3D74-4311-9712-748C33D83140}" srcOrd="0" destOrd="0" presId="urn:microsoft.com/office/officeart/2005/8/layout/hProcess4"/>
    <dgm:cxn modelId="{509F0C81-63D1-4EC2-BF7E-B73B5DEB42BD}" srcId="{D26A6F69-815A-49BE-A21A-02D11DF1BC33}" destId="{859479CF-0694-4894-9839-70694467044C}" srcOrd="1" destOrd="0" parTransId="{C24A654E-9FC1-48B2-9ABC-ADB1BAAA0A87}" sibTransId="{AB877A34-F84E-4B0C-8F76-4EE021B79918}"/>
    <dgm:cxn modelId="{B773BA1B-2AB6-4BB6-AE81-C5A9875A1C52}" type="presOf" srcId="{665C99D3-5F9E-4B32-AE5C-19581973C35E}" destId="{F002E63E-3EB7-4EF8-89AA-A115A6F287FF}" srcOrd="0" destOrd="0" presId="urn:microsoft.com/office/officeart/2005/8/layout/hProcess4"/>
    <dgm:cxn modelId="{6FFB892E-0FBB-40BD-80B2-F85AD22BCDD1}" type="presOf" srcId="{E5F5FD37-1577-4ED9-9067-9D7A768B43A1}" destId="{7194E77B-7522-41FC-8337-670E02BD297C}" srcOrd="1" destOrd="0" presId="urn:microsoft.com/office/officeart/2005/8/layout/hProcess4"/>
    <dgm:cxn modelId="{7AB088F2-1631-4C36-8B00-8455D662E1E0}" srcId="{665C99D3-5F9E-4B32-AE5C-19581973C35E}" destId="{4D6B9F28-0EB8-4015-9D14-80F500D9771A}" srcOrd="1" destOrd="0" parTransId="{20386C29-9DEE-4852-AD0D-32FF3199C275}" sibTransId="{7B4E1A69-E311-4CAA-8B0F-A72404D74380}"/>
    <dgm:cxn modelId="{34789CD1-D5A4-46A8-9D08-CA521BF53D4F}" type="presOf" srcId="{F7A5F2A1-8231-42A7-9E17-41AF5417290F}" destId="{1E95F011-476D-43C7-953B-C4F911BC901B}" srcOrd="1" destOrd="1" presId="urn:microsoft.com/office/officeart/2005/8/layout/hProcess4"/>
    <dgm:cxn modelId="{0A9B8662-116F-4521-97B1-7C6784E3D9C0}" type="presOf" srcId="{677FBA09-6062-4AD1-946F-E78B43942D5E}" destId="{7194E77B-7522-41FC-8337-670E02BD297C}" srcOrd="1" destOrd="2" presId="urn:microsoft.com/office/officeart/2005/8/layout/hProcess4"/>
    <dgm:cxn modelId="{4ACAA648-401D-4BDB-90F7-53B34078AFA8}" srcId="{D26A6F69-815A-49BE-A21A-02D11DF1BC33}" destId="{52D9BB59-395D-497C-BDD7-A70C3A19075D}" srcOrd="0" destOrd="0" parTransId="{15493A8E-6DCE-4858-9CF4-DC456E35CA2D}" sibTransId="{B93B3296-B257-4D40-8E28-7FC458D5A8B8}"/>
    <dgm:cxn modelId="{E6B70B3E-37DA-4F3C-9A65-D5F149ED67C1}" srcId="{4D6B9F28-0EB8-4015-9D14-80F500D9771A}" destId="{E5F5FD37-1577-4ED9-9067-9D7A768B43A1}" srcOrd="0" destOrd="0" parTransId="{6003CB2A-733D-4F4C-AD5B-A5C3BCE89812}" sibTransId="{EAA1F6F8-103D-40D0-A36A-E8F6933E3E71}"/>
    <dgm:cxn modelId="{F85FB0F1-1DED-4DF2-9A56-D3DB7771C42F}" type="presOf" srcId="{5D7A4D4C-7442-4B08-B422-A3B7A971B0AC}" destId="{B57D74EB-A3AC-4768-84A6-A80C8A50AC0F}" srcOrd="0" destOrd="0" presId="urn:microsoft.com/office/officeart/2005/8/layout/hProcess4"/>
    <dgm:cxn modelId="{285BD62A-3272-4408-B56A-AA5CB21145E3}" type="presOf" srcId="{52D9BB59-395D-497C-BDD7-A70C3A19075D}" destId="{A958A13E-2D3F-45F9-A720-C627FF8187A1}" srcOrd="1" destOrd="0" presId="urn:microsoft.com/office/officeart/2005/8/layout/hProcess4"/>
    <dgm:cxn modelId="{F5B407E6-7598-4BAE-9D58-F60850F99D1D}" srcId="{D26A6F69-815A-49BE-A21A-02D11DF1BC33}" destId="{D81DF7BA-C852-4F75-8823-4CB28A531D01}" srcOrd="2" destOrd="0" parTransId="{D2F119BD-B175-4B67-8B57-20B1A10362F8}" sibTransId="{501EA86B-1CF8-4FC1-B839-0AC063911BA8}"/>
    <dgm:cxn modelId="{0F041072-8741-4BAA-9832-8AFC391B155F}" type="presParOf" srcId="{F002E63E-3EB7-4EF8-89AA-A115A6F287FF}" destId="{4B563FE9-7E81-45CF-82E1-E84260F30039}" srcOrd="0" destOrd="0" presId="urn:microsoft.com/office/officeart/2005/8/layout/hProcess4"/>
    <dgm:cxn modelId="{F4499FB3-CB74-4153-85BD-FAC11367B1B5}" type="presParOf" srcId="{F002E63E-3EB7-4EF8-89AA-A115A6F287FF}" destId="{94F3ED9A-113B-4E92-83EC-413BF78F934C}" srcOrd="1" destOrd="0" presId="urn:microsoft.com/office/officeart/2005/8/layout/hProcess4"/>
    <dgm:cxn modelId="{D2F446BD-69CA-44AA-9A3D-4C6008175B69}" type="presParOf" srcId="{F002E63E-3EB7-4EF8-89AA-A115A6F287FF}" destId="{2FA9791F-9136-48DB-BC50-7D90092A8D9A}" srcOrd="2" destOrd="0" presId="urn:microsoft.com/office/officeart/2005/8/layout/hProcess4"/>
    <dgm:cxn modelId="{C61F7C48-5E01-4943-9369-256EE7993FA5}" type="presParOf" srcId="{2FA9791F-9136-48DB-BC50-7D90092A8D9A}" destId="{B1E87CE3-9D06-47D3-B9F3-11E0492760FB}" srcOrd="0" destOrd="0" presId="urn:microsoft.com/office/officeart/2005/8/layout/hProcess4"/>
    <dgm:cxn modelId="{351CE9AF-0D35-49FC-9A00-F0B6A648F242}" type="presParOf" srcId="{B1E87CE3-9D06-47D3-B9F3-11E0492760FB}" destId="{83C825B2-224A-456E-90EC-10DC44743EB5}" srcOrd="0" destOrd="0" presId="urn:microsoft.com/office/officeart/2005/8/layout/hProcess4"/>
    <dgm:cxn modelId="{F34D1EA0-6D8D-48C5-B2F4-A7C795E78EB0}" type="presParOf" srcId="{B1E87CE3-9D06-47D3-B9F3-11E0492760FB}" destId="{414CC828-EB97-4556-8F5E-814BB879AC66}" srcOrd="1" destOrd="0" presId="urn:microsoft.com/office/officeart/2005/8/layout/hProcess4"/>
    <dgm:cxn modelId="{D778B79D-44CA-4168-8581-1991614FD71C}" type="presParOf" srcId="{B1E87CE3-9D06-47D3-B9F3-11E0492760FB}" destId="{A958A13E-2D3F-45F9-A720-C627FF8187A1}" srcOrd="2" destOrd="0" presId="urn:microsoft.com/office/officeart/2005/8/layout/hProcess4"/>
    <dgm:cxn modelId="{FCDD79D4-4CCB-4591-BB54-52736AC29ACF}" type="presParOf" srcId="{B1E87CE3-9D06-47D3-B9F3-11E0492760FB}" destId="{1C1267F9-30DA-4EF6-BE33-8E30B7879ED4}" srcOrd="3" destOrd="0" presId="urn:microsoft.com/office/officeart/2005/8/layout/hProcess4"/>
    <dgm:cxn modelId="{5739DEAD-26AC-4FB4-8033-D830FC12118A}" type="presParOf" srcId="{B1E87CE3-9D06-47D3-B9F3-11E0492760FB}" destId="{EA0C5DD5-9A7D-4008-BD3F-4C476AC1215A}" srcOrd="4" destOrd="0" presId="urn:microsoft.com/office/officeart/2005/8/layout/hProcess4"/>
    <dgm:cxn modelId="{74FE4901-9B38-4236-817C-8ACF5B3B9EF8}" type="presParOf" srcId="{2FA9791F-9136-48DB-BC50-7D90092A8D9A}" destId="{F5C44CD0-3D74-4311-9712-748C33D83140}" srcOrd="1" destOrd="0" presId="urn:microsoft.com/office/officeart/2005/8/layout/hProcess4"/>
    <dgm:cxn modelId="{0D524252-2D96-438F-9D0C-38970D4E4273}" type="presParOf" srcId="{2FA9791F-9136-48DB-BC50-7D90092A8D9A}" destId="{5F28DE95-5836-4ABF-913B-3151F58510E2}" srcOrd="2" destOrd="0" presId="urn:microsoft.com/office/officeart/2005/8/layout/hProcess4"/>
    <dgm:cxn modelId="{070E1160-2FE6-4B3C-9075-E2A321098F79}" type="presParOf" srcId="{5F28DE95-5836-4ABF-913B-3151F58510E2}" destId="{6DF1B248-BDEB-4E3B-BC62-EA2D1FFB006A}" srcOrd="0" destOrd="0" presId="urn:microsoft.com/office/officeart/2005/8/layout/hProcess4"/>
    <dgm:cxn modelId="{6E09C256-40DA-422D-9AC9-327D28B0A93D}" type="presParOf" srcId="{5F28DE95-5836-4ABF-913B-3151F58510E2}" destId="{2FEBE481-131D-4BF0-878E-3B23F25B2BE4}" srcOrd="1" destOrd="0" presId="urn:microsoft.com/office/officeart/2005/8/layout/hProcess4"/>
    <dgm:cxn modelId="{801F1290-729C-4619-AB92-82E1D642B1FC}" type="presParOf" srcId="{5F28DE95-5836-4ABF-913B-3151F58510E2}" destId="{7194E77B-7522-41FC-8337-670E02BD297C}" srcOrd="2" destOrd="0" presId="urn:microsoft.com/office/officeart/2005/8/layout/hProcess4"/>
    <dgm:cxn modelId="{DCC5AB70-C407-46A1-9DD5-854EE63DA734}" type="presParOf" srcId="{5F28DE95-5836-4ABF-913B-3151F58510E2}" destId="{B3BF12B8-00DE-4196-9F4F-33E6403FF307}" srcOrd="3" destOrd="0" presId="urn:microsoft.com/office/officeart/2005/8/layout/hProcess4"/>
    <dgm:cxn modelId="{053FDE75-66B4-4DFF-982C-94BE946C4770}" type="presParOf" srcId="{5F28DE95-5836-4ABF-913B-3151F58510E2}" destId="{6C77987D-FF15-4701-B637-F5CBC46BFB76}" srcOrd="4" destOrd="0" presId="urn:microsoft.com/office/officeart/2005/8/layout/hProcess4"/>
    <dgm:cxn modelId="{A7978510-2C4E-4D72-BEE7-926C7BB95DA1}" type="presParOf" srcId="{2FA9791F-9136-48DB-BC50-7D90092A8D9A}" destId="{197CC70D-DE78-4837-87C4-40909E0C57A5}" srcOrd="3" destOrd="0" presId="urn:microsoft.com/office/officeart/2005/8/layout/hProcess4"/>
    <dgm:cxn modelId="{23E93D11-BA4F-4B98-8D68-9DACB1C9A31D}" type="presParOf" srcId="{2FA9791F-9136-48DB-BC50-7D90092A8D9A}" destId="{5F80F2EF-E85E-42CD-A576-997AD1CB26AD}" srcOrd="4" destOrd="0" presId="urn:microsoft.com/office/officeart/2005/8/layout/hProcess4"/>
    <dgm:cxn modelId="{569B464E-6543-446B-8CD8-9DCAF506F31A}" type="presParOf" srcId="{5F80F2EF-E85E-42CD-A576-997AD1CB26AD}" destId="{4B286D38-1C06-4C19-BC9F-D7E367AB727C}" srcOrd="0" destOrd="0" presId="urn:microsoft.com/office/officeart/2005/8/layout/hProcess4"/>
    <dgm:cxn modelId="{DBBAB291-677C-4E34-A3B0-A8AF47F31209}" type="presParOf" srcId="{5F80F2EF-E85E-42CD-A576-997AD1CB26AD}" destId="{5B00AB63-9410-4E78-B22A-D73B4B86370E}" srcOrd="1" destOrd="0" presId="urn:microsoft.com/office/officeart/2005/8/layout/hProcess4"/>
    <dgm:cxn modelId="{F02897A7-1D4B-4213-A417-E80B7C402C77}" type="presParOf" srcId="{5F80F2EF-E85E-42CD-A576-997AD1CB26AD}" destId="{1E95F011-476D-43C7-953B-C4F911BC901B}" srcOrd="2" destOrd="0" presId="urn:microsoft.com/office/officeart/2005/8/layout/hProcess4"/>
    <dgm:cxn modelId="{7ED3E3F4-2648-41B0-A64E-77FE5D5AD10B}" type="presParOf" srcId="{5F80F2EF-E85E-42CD-A576-997AD1CB26AD}" destId="{B57D74EB-A3AC-4768-84A6-A80C8A50AC0F}" srcOrd="3" destOrd="0" presId="urn:microsoft.com/office/officeart/2005/8/layout/hProcess4"/>
    <dgm:cxn modelId="{6C082573-D7AE-418B-921B-269D99C465F3}" type="presParOf" srcId="{5F80F2EF-E85E-42CD-A576-997AD1CB26AD}" destId="{29E2AC44-F6B3-4D12-9842-79F8774D955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44B49-AD59-4623-8C6D-8F032B92A74B}" type="datetimeFigureOut">
              <a:rPr lang="pt-BR" smtClean="0"/>
              <a:pPr/>
              <a:t>03/10/2011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2C9D6-1CC5-496A-885A-F0E220037D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1- Possui</a:t>
            </a:r>
            <a:r>
              <a:rPr lang="pt-BR" baseline="0" dirty="0" smtClean="0"/>
              <a:t> uma listagem de vias “monitoradas”, onde o usuários pode selecionar as ruas de interesse.</a:t>
            </a:r>
          </a:p>
          <a:p>
            <a:r>
              <a:rPr lang="pt-BR" baseline="0" dirty="0" smtClean="0"/>
              <a:t>2- Informa o nível de alagamento através de adjetivos como transitável e intransitável;</a:t>
            </a:r>
          </a:p>
          <a:p>
            <a:r>
              <a:rPr lang="pt-BR" baseline="0" dirty="0" smtClean="0"/>
              <a:t>3- Informa a hora do término do alagamento;</a:t>
            </a:r>
          </a:p>
          <a:p>
            <a:r>
              <a:rPr lang="pt-BR" baseline="0" dirty="0" smtClean="0"/>
              <a:t>4- atualiza os dados a cada 15 minutos;</a:t>
            </a:r>
          </a:p>
          <a:p>
            <a:r>
              <a:rPr lang="pt-BR" baseline="0" dirty="0" smtClean="0"/>
              <a:t>5- É gratuito;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1- site público;</a:t>
            </a:r>
          </a:p>
          <a:p>
            <a:r>
              <a:rPr lang="pt-BR" dirty="0" smtClean="0"/>
              <a:t>2- O CGE disponibiliza informações de diversas fontes, desde de dados de</a:t>
            </a:r>
            <a:r>
              <a:rPr lang="pt-BR" baseline="0" dirty="0" smtClean="0"/>
              <a:t> estações meteorológicas, imagens de satélites e ligações de observadores locais. O site de certa serve como prevenção de chuvas e enchentes;</a:t>
            </a:r>
          </a:p>
          <a:p>
            <a:r>
              <a:rPr lang="pt-BR" baseline="0" dirty="0" smtClean="0"/>
              <a:t>3- Uma abrangência maior para toda a cidade de São Paulo;</a:t>
            </a:r>
          </a:p>
          <a:p>
            <a:r>
              <a:rPr lang="pt-BR" baseline="0" dirty="0" smtClean="0"/>
              <a:t>4- disponibiliza de um histórico de até um ano, como dados das vias, horário de início e término do alagamento;</a:t>
            </a:r>
          </a:p>
          <a:p>
            <a:endParaRPr lang="pt-BR" baseline="0" dirty="0" smtClean="0"/>
          </a:p>
          <a:p>
            <a:r>
              <a:rPr lang="pt-BR" baseline="0" dirty="0" smtClean="0"/>
              <a:t>Contudo, não tem uma interface fácil, não há gráfico sobre pontos alagados e não cruza os dados de alagamento com outros dados das vias como tráfego.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Há políticas</a:t>
            </a:r>
            <a:r>
              <a:rPr lang="pt-BR" baseline="0" dirty="0" smtClean="0"/>
              <a:t> pública de construção de canais ao longo da cidade, baseadas no índice pluviométrico dos últimos anos, o tipo de superfície existente na área e sua inclinação, bem como a quantidade de água que está prevista fluir por tais canais</a:t>
            </a:r>
          </a:p>
          <a:p>
            <a:endParaRPr lang="pt-BR" baseline="0" dirty="0" smtClean="0"/>
          </a:p>
          <a:p>
            <a:r>
              <a:rPr lang="pt-BR" baseline="0" dirty="0" smtClean="0"/>
              <a:t>1- O sistema, além de contar com o site, que dispõe do mapeamento dos pontos com informações sobre cada sensor, também dispõe do serviço de alertas via </a:t>
            </a:r>
            <a:r>
              <a:rPr lang="pt-BR" baseline="0" dirty="0" err="1" smtClean="0"/>
              <a:t>sms</a:t>
            </a:r>
            <a:r>
              <a:rPr lang="pt-BR" baseline="0" dirty="0" smtClean="0"/>
              <a:t>, que permite o usuário cadastrar os pontos de onde deseja receber informações;</a:t>
            </a:r>
          </a:p>
          <a:p>
            <a:r>
              <a:rPr lang="pt-BR" baseline="0" dirty="0" smtClean="0"/>
              <a:t>2- Informa precisamente o local o nível do canal, seja por metros ou por níveis declarados;</a:t>
            </a:r>
          </a:p>
          <a:p>
            <a:r>
              <a:rPr lang="pt-BR" baseline="0" dirty="0" smtClean="0"/>
              <a:t>3- envia alertas a nas mudanças de estado de 75% (médio risco de alagamento) e de 90%(risco alto de alagamento);</a:t>
            </a:r>
          </a:p>
          <a:p>
            <a:r>
              <a:rPr lang="pt-BR" baseline="0" dirty="0" smtClean="0"/>
              <a:t>4- dispõe de um mini histórico do dia que permite ao usuário verificar a evolução do alagamento;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1- Ideal para previsões de tempo,</a:t>
            </a:r>
            <a:r>
              <a:rPr lang="pt-BR" baseline="0" dirty="0" smtClean="0"/>
              <a:t> níveis de marés e rios. Faz previsão com até 10 dias de antecedência;</a:t>
            </a:r>
          </a:p>
          <a:p>
            <a:r>
              <a:rPr lang="pt-BR" baseline="0" dirty="0" smtClean="0"/>
              <a:t>2- sistema </a:t>
            </a:r>
            <a:r>
              <a:rPr lang="pt-BR" baseline="0" dirty="0" err="1" smtClean="0"/>
              <a:t>altamanete</a:t>
            </a:r>
            <a:r>
              <a:rPr lang="pt-BR" baseline="0" dirty="0" smtClean="0"/>
              <a:t> robusto e caro, que integra informações de dados regionais e nacionais de vários países europeus, bem como imagens de satélite.</a:t>
            </a:r>
          </a:p>
          <a:p>
            <a:r>
              <a:rPr lang="pt-BR" baseline="0" dirty="0" smtClean="0"/>
              <a:t>3- Os dados coletados em tempo real são enviado apenas aos órgãos públicos associados de cada país. Só após um mês é que os dados ficam disponíveis para o público.</a:t>
            </a:r>
          </a:p>
          <a:p>
            <a:r>
              <a:rPr lang="pt-BR" baseline="0" dirty="0" smtClean="0"/>
              <a:t>4- a informação que chega ao público, contudo, não é tratada, portanto o site tem um teor altamente técnico, o que inviabiliza que um usuário comum possa visualizar o site.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1- Propõe informação mais clara e objetiva do nível de água da rua através de interfaces</a:t>
            </a:r>
            <a:r>
              <a:rPr lang="pt-BR" baseline="0" dirty="0" smtClean="0"/>
              <a:t> com mapas e gráficos comparativos</a:t>
            </a:r>
          </a:p>
          <a:p>
            <a:r>
              <a:rPr lang="pt-BR" baseline="0" dirty="0" smtClean="0"/>
              <a:t>2- disponibiliza outras informações como o trânsito e previsão do tempo</a:t>
            </a:r>
          </a:p>
          <a:p>
            <a:r>
              <a:rPr lang="pt-BR" baseline="0" dirty="0" smtClean="0"/>
              <a:t>3- As informações estão em um único local de forma fácil de acessar</a:t>
            </a:r>
          </a:p>
          <a:p>
            <a:r>
              <a:rPr lang="pt-BR" baseline="0" dirty="0" smtClean="0"/>
              <a:t>4- permite personalização de outros serviços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 visualização da animação: o</a:t>
            </a:r>
            <a:r>
              <a:rPr lang="pt-BR" baseline="0" dirty="0" smtClean="0"/>
              <a:t> site</a:t>
            </a:r>
            <a:r>
              <a:rPr lang="pt-BR" dirty="0" smtClean="0"/>
              <a:t> </a:t>
            </a:r>
          </a:p>
          <a:p>
            <a:r>
              <a:rPr lang="pt-BR" dirty="0" smtClean="0"/>
              <a:t>1- Cliente acessa</a:t>
            </a:r>
            <a:r>
              <a:rPr lang="pt-BR" baseline="0" dirty="0" smtClean="0"/>
              <a:t> o site;</a:t>
            </a:r>
            <a:endParaRPr lang="pt-BR" dirty="0" smtClean="0"/>
          </a:p>
          <a:p>
            <a:r>
              <a:rPr lang="pt-BR" dirty="0" smtClean="0"/>
              <a:t>2 -</a:t>
            </a:r>
            <a:r>
              <a:rPr lang="pt-BR" baseline="0" dirty="0" smtClean="0"/>
              <a:t> Na própria </a:t>
            </a:r>
            <a:r>
              <a:rPr lang="pt-BR" baseline="0" dirty="0" err="1" smtClean="0"/>
              <a:t>home-page</a:t>
            </a:r>
            <a:r>
              <a:rPr lang="pt-BR" baseline="0" dirty="0" smtClean="0"/>
              <a:t> ele poderá visualizar o mapa os pontos alagados;</a:t>
            </a:r>
          </a:p>
          <a:p>
            <a:r>
              <a:rPr lang="pt-BR" baseline="0" dirty="0" smtClean="0"/>
              <a:t>3-  Ele escolherá um dos pontos e assim encontrará informações mais detalhadas sobre tal ponto;</a:t>
            </a:r>
          </a:p>
          <a:p>
            <a:r>
              <a:rPr lang="pt-BR" baseline="0" dirty="0" smtClean="0"/>
              <a:t>4- Na opção de cadastro, ele irá para uma página com o cadastro onde poderá informar dados, escolher as vias em que deseja receber informações através de uma listagem ou desenhar sua rota no mapa, e escolher o tipo de alerta que deseja receber, inclusive baixar o aplicativo;</a:t>
            </a:r>
          </a:p>
          <a:p>
            <a:r>
              <a:rPr lang="pt-BR" baseline="0" dirty="0" smtClean="0"/>
              <a:t>5-  Já cadastrado, o cliente pode ir direto a página de entrada, onde visualizará apenas as informações de interesse;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 visualização da animação: o aplicativo </a:t>
            </a:r>
          </a:p>
          <a:p>
            <a:r>
              <a:rPr lang="pt-BR" dirty="0" smtClean="0"/>
              <a:t>1- Cliente baixa o aplicativo através do site;</a:t>
            </a:r>
          </a:p>
          <a:p>
            <a:r>
              <a:rPr lang="pt-BR" dirty="0" smtClean="0"/>
              <a:t>2 – a primeira interface que ele escolherá</a:t>
            </a:r>
            <a:r>
              <a:rPr lang="pt-BR" baseline="0" dirty="0" smtClean="0"/>
              <a:t> a zona da cidade onde se encaixa sua rota;</a:t>
            </a:r>
          </a:p>
          <a:p>
            <a:r>
              <a:rPr lang="pt-BR" baseline="0" dirty="0" smtClean="0"/>
              <a:t>3- Após esta etapa ele poderá escolher da listagem os pontos de maior interesse e verificar a situação em que se encontra;</a:t>
            </a:r>
          </a:p>
          <a:p>
            <a:r>
              <a:rPr lang="pt-BR" baseline="0" dirty="0" smtClean="0"/>
              <a:t>4- Também tem a opção de visualização pelo mapa, com uma escala de cores indicando o nível de </a:t>
            </a:r>
            <a:r>
              <a:rPr lang="pt-BR" baseline="0" dirty="0" err="1" smtClean="0"/>
              <a:t>algamento</a:t>
            </a:r>
            <a:r>
              <a:rPr lang="pt-BR" baseline="0" dirty="0" smtClean="0"/>
              <a:t>;</a:t>
            </a:r>
          </a:p>
          <a:p>
            <a:r>
              <a:rPr lang="pt-BR" baseline="0" dirty="0" smtClean="0"/>
              <a:t>5- ao clicar em um ponto específico, ele terá informações mais detalhadas sobre tal ponto;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Informação: a </a:t>
            </a:r>
            <a:r>
              <a:rPr lang="pt-BR" dirty="0" err="1" smtClean="0"/>
              <a:t>Emlurb</a:t>
            </a:r>
            <a:r>
              <a:rPr lang="pt-BR" dirty="0" smtClean="0"/>
              <a:t> tem interesse principalmente por nível de água</a:t>
            </a:r>
            <a:r>
              <a:rPr lang="pt-BR" baseline="0" dirty="0" smtClean="0"/>
              <a:t> na via e índice </a:t>
            </a:r>
            <a:r>
              <a:rPr lang="pt-BR" baseline="0" dirty="0" err="1" smtClean="0"/>
              <a:t>pluviompétrico</a:t>
            </a:r>
            <a:r>
              <a:rPr lang="pt-BR" baseline="0" dirty="0" smtClean="0"/>
              <a:t>. Dados como trânsito é irrelevante, e clima eles já possuem contatos com as estações meteorológicas.</a:t>
            </a:r>
          </a:p>
          <a:p>
            <a:r>
              <a:rPr lang="pt-BR" baseline="0" dirty="0" smtClean="0"/>
              <a:t>Histórico: robusto de mais de um ano, com datas, horários, gráficos comparativos, etc.</a:t>
            </a:r>
          </a:p>
          <a:p>
            <a:r>
              <a:rPr lang="pt-BR" baseline="0" dirty="0" smtClean="0"/>
              <a:t>Interface: com dados relevantes a </a:t>
            </a:r>
            <a:r>
              <a:rPr lang="pt-BR" baseline="0" dirty="0" err="1" smtClean="0"/>
              <a:t>Emlurb</a:t>
            </a:r>
            <a:r>
              <a:rPr lang="pt-BR" baseline="0" dirty="0" smtClean="0"/>
              <a:t> e com canal de comunicação com a população;</a:t>
            </a:r>
          </a:p>
          <a:p>
            <a:r>
              <a:rPr lang="pt-BR" baseline="0" dirty="0" smtClean="0"/>
              <a:t>Precisão: informa o local e altura de água disponível naquele local, ambas informações importantíssimas para </a:t>
            </a:r>
            <a:r>
              <a:rPr lang="pt-BR" baseline="0" dirty="0" err="1" smtClean="0"/>
              <a:t>Emlurb</a:t>
            </a:r>
            <a:r>
              <a:rPr lang="pt-BR" baseline="0" smtClean="0"/>
              <a:t>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Melhorar missão e visão e valores</a:t>
            </a:r>
          </a:p>
          <a:p>
            <a:endParaRPr lang="pt-BR" dirty="0" smtClean="0"/>
          </a:p>
          <a:p>
            <a:r>
              <a:rPr lang="pt-BR" dirty="0" smtClean="0"/>
              <a:t>Candidatas:</a:t>
            </a:r>
          </a:p>
          <a:p>
            <a:r>
              <a:rPr lang="pt-BR" dirty="0" smtClean="0"/>
              <a:t>Missão: </a:t>
            </a:r>
          </a:p>
          <a:p>
            <a:r>
              <a:rPr lang="pt-BR" dirty="0" smtClean="0"/>
              <a:t>	"Gerar informações novas e relevantes à sociedade, utilizando</a:t>
            </a:r>
          </a:p>
          <a:p>
            <a:r>
              <a:rPr lang="pt-BR" dirty="0" smtClean="0"/>
              <a:t>	soluções tecnológicas inovadoras"</a:t>
            </a:r>
          </a:p>
          <a:p>
            <a:r>
              <a:rPr lang="pt-BR" dirty="0" smtClean="0"/>
              <a:t>Visão: </a:t>
            </a:r>
          </a:p>
          <a:p>
            <a:r>
              <a:rPr lang="pt-BR" dirty="0" smtClean="0"/>
              <a:t>	"Ser líder em monitoramento de ... "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Como eu imaginei</a:t>
            </a:r>
            <a:r>
              <a:rPr lang="pt-BR" baseline="0" dirty="0" smtClean="0"/>
              <a:t> agora nosso modelo de negócio: Temos uma lado público e um lado privado</a:t>
            </a:r>
          </a:p>
          <a:p>
            <a:pPr>
              <a:buFontTx/>
              <a:buChar char="-"/>
            </a:pPr>
            <a:r>
              <a:rPr lang="pt-BR" baseline="0" dirty="0" smtClean="0"/>
              <a:t>Público: corresponderia a vender o sistema para a prefeitura e o banco de dados com as informações de alagamento, </a:t>
            </a:r>
            <a:r>
              <a:rPr lang="pt-BR" baseline="0" dirty="0" err="1" smtClean="0"/>
              <a:t>indice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pluviometrico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etc</a:t>
            </a:r>
            <a:r>
              <a:rPr lang="pt-BR" baseline="0" dirty="0" smtClean="0"/>
              <a:t> para demais órgãos públicos que desejam tais dados além da </a:t>
            </a:r>
            <a:r>
              <a:rPr lang="pt-BR" baseline="0" dirty="0" err="1" smtClean="0"/>
              <a:t>Emlurb</a:t>
            </a:r>
            <a:r>
              <a:rPr lang="pt-BR" baseline="0" dirty="0" smtClean="0"/>
              <a:t>. O motorista comum não pagaria nada, as informações estariam disponíveis no site de graça, bem como o aplicativo no </a:t>
            </a:r>
            <a:r>
              <a:rPr lang="pt-BR" baseline="0" dirty="0" err="1" smtClean="0"/>
              <a:t>smartphone</a:t>
            </a:r>
            <a:r>
              <a:rPr lang="pt-BR" baseline="0" dirty="0" smtClean="0"/>
              <a:t> também seria gratuito. </a:t>
            </a:r>
          </a:p>
          <a:p>
            <a:pPr>
              <a:buFontTx/>
              <a:buChar char="-"/>
            </a:pPr>
            <a:r>
              <a:rPr lang="pt-BR" baseline="0" dirty="0" smtClean="0"/>
              <a:t> Particular: neste caso entra os apartamentos com garagens subterrâneas ou, em um caso mais genérico, qualquer estabelecimento com algum compartimento subterrâneo. Neste caso, os síndicos, </a:t>
            </a:r>
            <a:r>
              <a:rPr lang="pt-BR" baseline="0" dirty="0" err="1" smtClean="0"/>
              <a:t>condominos</a:t>
            </a:r>
            <a:r>
              <a:rPr lang="pt-BR" baseline="0" dirty="0" smtClean="0"/>
              <a:t> ou proprietários iriam instalar o sensor personalizado em frente ao seu estabelecimento e iriam definir um valor mínimo onde eles já querem ser avisados sobre o nível de água na rua. Eles também teriam a possibilidade de escolher a forma de alarme, ou sonoro ou acionando alguma bomba, ou ambos. Ai neste caso prestaríamos uma serviço personalizado para cada estabelecimento. É neste caso que eu acho interessante o </a:t>
            </a:r>
            <a:r>
              <a:rPr lang="pt-BR" baseline="0" dirty="0" err="1" smtClean="0"/>
              <a:t>sms</a:t>
            </a:r>
            <a:r>
              <a:rPr lang="pt-BR" baseline="0" dirty="0" smtClean="0"/>
              <a:t> para avisar sempre que a garagem estivesse enchendo.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Sensor de nível de água: bóia magnética que atua como chave aberta.</a:t>
            </a:r>
            <a:r>
              <a:rPr lang="pt-BR" baseline="0" dirty="0" smtClean="0"/>
              <a:t> Ao atingir um certo nível de água, a bóia fecha o circuito, e envia o sinal.</a:t>
            </a:r>
          </a:p>
          <a:p>
            <a:r>
              <a:rPr lang="pt-BR" baseline="0" dirty="0" smtClean="0"/>
              <a:t>Dimensões da bóia: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Estrutura:</a:t>
            </a:r>
            <a:r>
              <a:rPr lang="pt-BR" baseline="0" dirty="0" smtClean="0"/>
              <a:t> coluna de leitura discreta com níveis de saída </a:t>
            </a:r>
            <a:r>
              <a:rPr lang="pt-BR" baseline="0" dirty="0" err="1" smtClean="0"/>
              <a:t>multiplexada</a:t>
            </a:r>
            <a:r>
              <a:rPr lang="pt-BR" baseline="0" dirty="0" smtClean="0"/>
              <a:t>. As bóias estarão conectadas via canos e juntas PVC e cada uma corresponderá a um certo nível predeterminado. O controle da identificação de qual bóia está ativa será feita pelo </a:t>
            </a:r>
            <a:r>
              <a:rPr lang="pt-BR" baseline="0" dirty="0" err="1" smtClean="0"/>
              <a:t>microcontrolador</a:t>
            </a:r>
            <a:r>
              <a:rPr lang="pt-BR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Laser e radar:</a:t>
            </a:r>
          </a:p>
          <a:p>
            <a:pPr>
              <a:buFontTx/>
              <a:buChar char="-"/>
            </a:pPr>
            <a:r>
              <a:rPr lang="pt-BR" dirty="0" smtClean="0"/>
              <a:t>Um dos maiores é</a:t>
            </a:r>
            <a:r>
              <a:rPr lang="pt-BR" baseline="0" dirty="0" smtClean="0"/>
              <a:t> </a:t>
            </a:r>
            <a:r>
              <a:rPr lang="pt-BR" dirty="0" smtClean="0"/>
              <a:t>problemas</a:t>
            </a:r>
            <a:r>
              <a:rPr lang="pt-BR" baseline="0" dirty="0" smtClean="0"/>
              <a:t> é a obstrução. Tanto laser quanto radar utiliza o tempo de a luz/onda de som leva para atingir um obstáculo e voltar . Se um obstáculo se colocar entre o receptor e o emissor haverá medições errôneas;</a:t>
            </a:r>
          </a:p>
          <a:p>
            <a:pPr>
              <a:buFontTx/>
              <a:buChar char="-"/>
            </a:pPr>
            <a:r>
              <a:rPr lang="pt-BR" baseline="0" dirty="0" smtClean="0"/>
              <a:t> Para garantir a precisão deseja e mitigar a quantidade de falsos negativos, precisaríamos construir uma arquitetura mais elaborada para isolamento dos raios, como um tubo. No caso de radar , este método não adiantaria uma vez que as ondas se espalham bastante. </a:t>
            </a:r>
          </a:p>
          <a:p>
            <a:pPr>
              <a:buFontTx/>
              <a:buNone/>
            </a:pPr>
            <a:r>
              <a:rPr lang="pt-BR" baseline="0" dirty="0" smtClean="0"/>
              <a:t>Câmera com marcadores:</a:t>
            </a:r>
          </a:p>
          <a:p>
            <a:pPr>
              <a:buFontTx/>
              <a:buChar char="-"/>
            </a:pPr>
            <a:r>
              <a:rPr lang="pt-BR" baseline="0" dirty="0" smtClean="0"/>
              <a:t>O problema das câmeras é que diversos fatores influencia numa medição precisa, como iluminação, ângulo da câmera e uma possível obstrução dos marcadores, o que inviabilizaria qualquer medição. Além disso, seria necessário uma câmera de boa a ótima resolução, dependendo da posição da mesma em relação aos marcadores. Sem marcadores, seria necessário um treinamento por redes neurais, e muitas vezes nem isso resolve todos os problemas e garante mediação confiável do programa. Considerando tudo isto ainda temos o grande processamento necessário para o bom funcionamento do mesmo. Um fator positivo da câmera e a diminuição do vandalismo.</a:t>
            </a:r>
          </a:p>
          <a:p>
            <a:pPr>
              <a:buFontTx/>
              <a:buNone/>
            </a:pPr>
            <a:r>
              <a:rPr lang="pt-BR" baseline="0" dirty="0" smtClean="0"/>
              <a:t>Fios condutores:</a:t>
            </a:r>
          </a:p>
          <a:p>
            <a:pPr>
              <a:buFontTx/>
              <a:buNone/>
            </a:pPr>
            <a:r>
              <a:rPr lang="pt-BR" baseline="0" dirty="0" smtClean="0"/>
              <a:t>- Apesar de ser o tipo de sensor mais barato, ele possui uma grande sensibilidade a condução da água onde ele se encontra, </a:t>
            </a:r>
            <a:r>
              <a:rPr lang="pt-BR" baseline="0" dirty="0" err="1" smtClean="0"/>
              <a:t>ale´</a:t>
            </a:r>
            <a:r>
              <a:rPr lang="pt-BR" baseline="0" dirty="0" smtClean="0"/>
              <a:t>m de sofrem constante corrosão devido ao contato constante com a água e ao próprio desgaste dos fios ao longo do funcionamento devido a passagem de corrente.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Processamento embarcado:</a:t>
            </a:r>
            <a:r>
              <a:rPr lang="pt-BR" baseline="0" dirty="0" smtClean="0"/>
              <a:t> placa de </a:t>
            </a:r>
            <a:r>
              <a:rPr lang="pt-BR" baseline="0" dirty="0" err="1" smtClean="0"/>
              <a:t>prototipação</a:t>
            </a:r>
            <a:r>
              <a:rPr lang="pt-BR" baseline="0" dirty="0" smtClean="0"/>
              <a:t>  </a:t>
            </a:r>
            <a:r>
              <a:rPr lang="pt-BR" baseline="0" dirty="0" err="1" smtClean="0"/>
              <a:t>Arduino</a:t>
            </a:r>
            <a:r>
              <a:rPr lang="pt-BR" baseline="0" dirty="0" smtClean="0"/>
              <a:t> ( no nosso caso mais especificamente é o </a:t>
            </a:r>
            <a:r>
              <a:rPr lang="pt-BR" baseline="0" dirty="0" err="1" smtClean="0"/>
              <a:t>brasuino</a:t>
            </a:r>
            <a:r>
              <a:rPr lang="pt-BR" baseline="0" dirty="0" smtClean="0"/>
              <a:t> BS1)</a:t>
            </a:r>
          </a:p>
          <a:p>
            <a:r>
              <a:rPr lang="pt-BR" baseline="0" dirty="0" smtClean="0"/>
              <a:t>Comunicação (envio de dados) : através do </a:t>
            </a:r>
            <a:r>
              <a:rPr lang="pt-BR" baseline="0" dirty="0" err="1" smtClean="0"/>
              <a:t>shield</a:t>
            </a:r>
            <a:r>
              <a:rPr lang="pt-BR" baseline="0" dirty="0" smtClean="0"/>
              <a:t> GSM/GPRS para </a:t>
            </a:r>
            <a:r>
              <a:rPr lang="pt-BR" baseline="0" dirty="0" err="1" smtClean="0"/>
              <a:t>arduino</a:t>
            </a:r>
            <a:r>
              <a:rPr lang="pt-BR" baseline="0" dirty="0" smtClean="0"/>
              <a:t> 900sim</a:t>
            </a:r>
          </a:p>
          <a:p>
            <a:r>
              <a:rPr lang="pt-BR" baseline="0" dirty="0" smtClean="0"/>
              <a:t>Recebimento de dados : celular recebe os dados e o comandos ao servidor são repassados pelo computador.</a:t>
            </a:r>
          </a:p>
          <a:p>
            <a:endParaRPr lang="pt-BR" baseline="0" dirty="0" smtClean="0"/>
          </a:p>
          <a:p>
            <a:r>
              <a:rPr lang="pt-BR" baseline="0" dirty="0" smtClean="0"/>
              <a:t>Como produto: a comunicação poderá se estender para </a:t>
            </a:r>
            <a:r>
              <a:rPr lang="pt-BR" baseline="0" dirty="0" err="1" smtClean="0"/>
              <a:t>wi-fi</a:t>
            </a:r>
            <a:r>
              <a:rPr lang="pt-BR" baseline="0" dirty="0" smtClean="0"/>
              <a:t> em caso de cidades digitalizadas. A opção do uso em primeira </a:t>
            </a:r>
            <a:r>
              <a:rPr lang="pt-BR" baseline="0" dirty="0" err="1" smtClean="0"/>
              <a:t>estancia</a:t>
            </a:r>
            <a:r>
              <a:rPr lang="pt-BR" baseline="0" dirty="0" smtClean="0"/>
              <a:t> de GSM/GPRS foi com o intuito de aproveitar a já estrutura de comunicação existente na cidade.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Processamento remoto</a:t>
            </a:r>
            <a:r>
              <a:rPr lang="pt-BR" baseline="0" dirty="0" smtClean="0"/>
              <a:t> : s</a:t>
            </a:r>
            <a:r>
              <a:rPr lang="pt-BR" dirty="0" smtClean="0"/>
              <a:t>ervidor web dedicado</a:t>
            </a:r>
            <a:r>
              <a:rPr lang="pt-BR" baseline="0" dirty="0" smtClean="0"/>
              <a:t> =&gt; </a:t>
            </a:r>
            <a:r>
              <a:rPr lang="pt-BR" dirty="0" smtClean="0"/>
              <a:t>APACHE</a:t>
            </a:r>
            <a:r>
              <a:rPr lang="pt-BR" baseline="0" dirty="0" smtClean="0"/>
              <a:t>  </a:t>
            </a:r>
            <a:r>
              <a:rPr lang="pt-BR" dirty="0" smtClean="0"/>
              <a:t>PHP</a:t>
            </a:r>
            <a:r>
              <a:rPr lang="pt-BR" baseline="0" dirty="0" smtClean="0"/>
              <a:t>  </a:t>
            </a:r>
            <a:r>
              <a:rPr lang="pt-BR" dirty="0" smtClean="0"/>
              <a:t>HTML</a:t>
            </a:r>
            <a:r>
              <a:rPr lang="pt-BR" baseline="0" dirty="0" smtClean="0"/>
              <a:t>  </a:t>
            </a:r>
            <a:r>
              <a:rPr lang="pt-BR" dirty="0" smtClean="0"/>
              <a:t>CSS</a:t>
            </a:r>
            <a:r>
              <a:rPr lang="pt-BR" baseline="0" dirty="0" smtClean="0"/>
              <a:t>  </a:t>
            </a:r>
            <a:r>
              <a:rPr lang="pt-BR" dirty="0" err="1" smtClean="0"/>
              <a:t>JavaScript</a:t>
            </a:r>
            <a:r>
              <a:rPr lang="pt-BR" baseline="0" dirty="0" smtClean="0"/>
              <a:t>  </a:t>
            </a:r>
            <a:r>
              <a:rPr lang="pt-BR" dirty="0" smtClean="0"/>
              <a:t> Google </a:t>
            </a:r>
            <a:r>
              <a:rPr lang="pt-BR" dirty="0" err="1" smtClean="0"/>
              <a:t>Maps</a:t>
            </a:r>
            <a:r>
              <a:rPr lang="pt-BR" dirty="0" smtClean="0"/>
              <a:t> API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Banco de dados:</a:t>
            </a:r>
            <a:r>
              <a:rPr lang="pt-BR" baseline="0" dirty="0" smtClean="0"/>
              <a:t> </a:t>
            </a:r>
            <a:r>
              <a:rPr lang="pt-BR" dirty="0" smtClean="0"/>
              <a:t>Open Source (</a:t>
            </a:r>
            <a:r>
              <a:rPr lang="pt-BR" dirty="0" err="1" smtClean="0"/>
              <a:t>PostgreSQL</a:t>
            </a:r>
            <a:r>
              <a:rPr lang="pt-BR" dirty="0" smtClean="0"/>
              <a:t>)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Interface:</a:t>
            </a:r>
            <a:r>
              <a:rPr lang="pt-BR" baseline="0" dirty="0" smtClean="0"/>
              <a:t> </a:t>
            </a:r>
            <a:r>
              <a:rPr lang="pt-BR" dirty="0" smtClean="0"/>
              <a:t>Via SMS=&gt; API que se comunica com o celular (</a:t>
            </a:r>
            <a:r>
              <a:rPr lang="pt-BR" dirty="0" err="1" smtClean="0"/>
              <a:t>libGammu</a:t>
            </a:r>
            <a:r>
              <a:rPr lang="pt-BR" dirty="0" smtClean="0"/>
              <a:t>) ou API de terceiro que cobra pelas mensagens enviadas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baseline="0" dirty="0" smtClean="0"/>
              <a:t>                </a:t>
            </a:r>
            <a:r>
              <a:rPr lang="pt-BR" dirty="0" smtClean="0"/>
              <a:t>Aplicativo </a:t>
            </a:r>
            <a:r>
              <a:rPr lang="pt-BR" dirty="0" err="1" smtClean="0"/>
              <a:t>Android</a:t>
            </a:r>
            <a:r>
              <a:rPr lang="pt-BR" dirty="0" smtClean="0"/>
              <a:t> (JAVA)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baseline="0" dirty="0" smtClean="0"/>
              <a:t>                </a:t>
            </a:r>
            <a:r>
              <a:rPr lang="pt-BR" dirty="0" smtClean="0"/>
              <a:t>Site integrado ao Google </a:t>
            </a:r>
            <a:r>
              <a:rPr lang="pt-BR" dirty="0" err="1" smtClean="0"/>
              <a:t>Maps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Sensor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team</a:t>
            </a:r>
            <a:r>
              <a:rPr lang="pt-BR" baseline="0" dirty="0" smtClean="0"/>
              <a:t> = 3 dias : montar os fios fazer as conexões e os testes básicos;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Detalhes de tempo de atraso de atividades.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Detalhes de tempo de atraso de atividades.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Por que 3 dias: 1 dia necessário para fazer</a:t>
            </a:r>
            <a:r>
              <a:rPr lang="pt-BR" baseline="0" dirty="0" smtClean="0"/>
              <a:t> um primeira versão das interfaces web e mais dois dias para validar com o usuário e com o cliente;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Por que 3 dias: 1</a:t>
            </a:r>
            <a:r>
              <a:rPr lang="pt-BR" baseline="0" dirty="0" smtClean="0"/>
              <a:t> para marcar reunião com os professores de design, outro para conseguir o contato dos professores de urbanismo e outro para entrevistá-los;</a:t>
            </a:r>
          </a:p>
          <a:p>
            <a:endParaRPr lang="pt-BR" baseline="0" dirty="0" smtClean="0"/>
          </a:p>
          <a:p>
            <a:r>
              <a:rPr lang="pt-BR" baseline="0" dirty="0" smtClean="0"/>
              <a:t>Curva de valores: colocar </a:t>
            </a:r>
            <a:r>
              <a:rPr lang="pt-BR" baseline="0" dirty="0" err="1" smtClean="0"/>
              <a:t>info</a:t>
            </a:r>
            <a:r>
              <a:rPr lang="pt-BR" baseline="0" dirty="0" smtClean="0"/>
              <a:t> de trânsito e </a:t>
            </a:r>
            <a:r>
              <a:rPr lang="pt-BR" baseline="0" dirty="0" err="1" smtClean="0"/>
              <a:t>info</a:t>
            </a:r>
            <a:r>
              <a:rPr lang="pt-BR" baseline="0" dirty="0" smtClean="0"/>
              <a:t> de clima. Mover informações mais para a direita na curva do cliente. Colocar também </a:t>
            </a:r>
            <a:r>
              <a:rPr lang="pt-BR" baseline="0" dirty="0" err="1" smtClean="0"/>
              <a:t>tempod</a:t>
            </a:r>
            <a:r>
              <a:rPr lang="pt-BR" baseline="0" dirty="0" smtClean="0"/>
              <a:t> </a:t>
            </a:r>
            <a:r>
              <a:rPr lang="pt-BR" baseline="0" smtClean="0"/>
              <a:t>e atualização.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Melhorar missão e visão e valores</a:t>
            </a:r>
          </a:p>
          <a:p>
            <a:endParaRPr lang="pt-BR" dirty="0" smtClean="0"/>
          </a:p>
          <a:p>
            <a:r>
              <a:rPr lang="pt-BR" dirty="0" smtClean="0"/>
              <a:t>Candidatas:</a:t>
            </a:r>
          </a:p>
          <a:p>
            <a:r>
              <a:rPr lang="pt-BR" dirty="0" smtClean="0"/>
              <a:t>Missão: </a:t>
            </a:r>
          </a:p>
          <a:p>
            <a:r>
              <a:rPr lang="pt-BR" dirty="0" smtClean="0"/>
              <a:t>	"Gerar informações novas e relevantes à sociedade, utilizando</a:t>
            </a:r>
          </a:p>
          <a:p>
            <a:r>
              <a:rPr lang="pt-BR" dirty="0" smtClean="0"/>
              <a:t>	soluções tecnológicas inovadoras"</a:t>
            </a:r>
          </a:p>
          <a:p>
            <a:r>
              <a:rPr lang="pt-BR" dirty="0" smtClean="0"/>
              <a:t>Visão: </a:t>
            </a:r>
          </a:p>
          <a:p>
            <a:r>
              <a:rPr lang="pt-BR" dirty="0" smtClean="0"/>
              <a:t>	"Ser líder em monitoramento de ... "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Observãção</a:t>
            </a:r>
            <a:r>
              <a:rPr lang="pt-BR" baseline="0" dirty="0" smtClean="0"/>
              <a:t> de Glauco: </a:t>
            </a:r>
          </a:p>
          <a:p>
            <a:endParaRPr lang="pt-BR" baseline="0" dirty="0" smtClean="0"/>
          </a:p>
          <a:p>
            <a:r>
              <a:rPr lang="pt-BR" baseline="0" dirty="0" smtClean="0"/>
              <a:t>1- Reduzir a quantidade de tempo para contexto, cenários e </a:t>
            </a:r>
            <a:r>
              <a:rPr lang="pt-BR" baseline="0" dirty="0" err="1" smtClean="0"/>
              <a:t>concorentes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Mostrar</a:t>
            </a:r>
            <a:r>
              <a:rPr lang="pt-BR" baseline="0" dirty="0" smtClean="0"/>
              <a:t> alagamentos ao redor do Brasil e os transtornos que os mesmos provocam.Adicionar dados estatísticos </a:t>
            </a:r>
          </a:p>
          <a:p>
            <a:endParaRPr lang="pt-BR" baseline="0" dirty="0" smtClean="0"/>
          </a:p>
          <a:p>
            <a:r>
              <a:rPr lang="pt-BR" dirty="0" smtClean="0"/>
              <a:t>Problemas</a:t>
            </a:r>
            <a:r>
              <a:rPr lang="pt-BR" baseline="0" dirty="0" smtClean="0"/>
              <a:t> recorrentes em outras cidades brasileiras (não apenas de infra-estrutura)</a:t>
            </a:r>
          </a:p>
          <a:p>
            <a:endParaRPr lang="pt-BR" baseline="0" dirty="0" smtClean="0"/>
          </a:p>
          <a:p>
            <a:pPr>
              <a:buFontTx/>
              <a:buChar char="-"/>
            </a:pPr>
            <a:r>
              <a:rPr lang="pt-BR" baseline="0" dirty="0" smtClean="0"/>
              <a:t>São Paulo: solo está altamente impermeabilizado, impossibilitando a absorção da água pelo solo. Sem falar na grande quantidade de lixo produzida.</a:t>
            </a:r>
          </a:p>
          <a:p>
            <a:pPr>
              <a:buFontTx/>
              <a:buChar char="-"/>
            </a:pPr>
            <a:r>
              <a:rPr lang="pt-BR" baseline="0" dirty="0" smtClean="0"/>
              <a:t> Rio de Janeiro : constituição geográfica propícia a alagamento, pois a cidade se encontra espremida entre os morros e o mar, e as matas que antigamente retinha as águas nos morros foram drasticamente reduzidas, o que provoca a enxurrada de águas na época de chuvas. Sem falar também na construção de imóveis nas beiras de rios.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Dados</a:t>
            </a:r>
            <a:r>
              <a:rPr lang="pt-BR" baseline="0" dirty="0" smtClean="0"/>
              <a:t> do IBGE sobre cidades com problemas recorrentes de alagamento devido a fatores naturais(cidades construídas nas margens de rios) ou gerenciais (pavimentação, sistema de drenagem)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Problema existente</a:t>
            </a:r>
            <a:r>
              <a:rPr lang="pt-BR" baseline="0" dirty="0" smtClean="0"/>
              <a:t> em outras cidades ao redor do mundo. O contexto passa de nacional para global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Dito isso, vamos mostrar como os transeuntes fazem para lidar com este problema, ou seja, como fazem para evitar alagamentos ao se deslocar pela cidade. E também como as autoridades adquirem a informação de onde está alagado e o que fazem com esta informação.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</a:t>
            </a:r>
            <a:r>
              <a:rPr lang="pt-BR" baseline="0" dirty="0" smtClean="0"/>
              <a:t> o transeunte normal resta, em dias de chuva intensa , consultar os meios de comunicação para verificar a situação das vias, em especial, a internet.</a:t>
            </a:r>
            <a:endParaRPr lang="pt-BR" dirty="0" smtClean="0"/>
          </a:p>
          <a:p>
            <a:r>
              <a:rPr lang="pt-BR" baseline="0" dirty="0" smtClean="0"/>
              <a:t>Contudo, em um pesquisa recente feita, muitos usuários estão insatisfeitos com os atuais meios de informação pois:</a:t>
            </a:r>
          </a:p>
          <a:p>
            <a:endParaRPr lang="pt-BR" baseline="0" dirty="0" smtClean="0"/>
          </a:p>
          <a:p>
            <a:r>
              <a:rPr lang="pt-BR" baseline="0" dirty="0" smtClean="0"/>
              <a:t>1- A informação está muito espalhada e difícil de achar , muitas vezes é redundante ou contraditória;</a:t>
            </a:r>
          </a:p>
          <a:p>
            <a:r>
              <a:rPr lang="pt-BR" baseline="0" dirty="0" smtClean="0"/>
              <a:t>2- Muitas vezes é desatualizada</a:t>
            </a:r>
          </a:p>
          <a:p>
            <a:r>
              <a:rPr lang="pt-BR" baseline="0" dirty="0" smtClean="0"/>
              <a:t>3- Vaga, pouco precisa, depende da interpretação de cada colaborador</a:t>
            </a:r>
          </a:p>
          <a:p>
            <a:r>
              <a:rPr lang="pt-BR" baseline="0" dirty="0" smtClean="0"/>
              <a:t>4- Muitas vezes não se encontra a informação deseja;</a:t>
            </a:r>
          </a:p>
          <a:p>
            <a:endParaRPr lang="pt-BR" baseline="0" dirty="0" smtClean="0"/>
          </a:p>
          <a:p>
            <a:r>
              <a:rPr lang="pt-BR" baseline="0" dirty="0" smtClean="0"/>
              <a:t>Em se tratando de meios como TV e rádio, o problema é ainda maior pois estes meios divulgam o que lhe acham mais interessante.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</a:t>
            </a:r>
            <a:r>
              <a:rPr lang="pt-BR" baseline="0" dirty="0" smtClean="0"/>
              <a:t> as autoridades a falta de informação também prejudica o trabalho dos mesmos:</a:t>
            </a:r>
          </a:p>
          <a:p>
            <a:endParaRPr lang="pt-BR" baseline="0" dirty="0" smtClean="0"/>
          </a:p>
          <a:p>
            <a:r>
              <a:rPr lang="pt-BR" baseline="0" dirty="0" smtClean="0"/>
              <a:t>1- Não há um monitoramento dos pontos alagados, em tempo real, para que os caminhões de sucção ou outros órgãos sejam acionados rapidamente, minimizando o trânsito e os danos nas vias;</a:t>
            </a:r>
          </a:p>
          <a:p>
            <a:r>
              <a:rPr lang="pt-BR" baseline="0" dirty="0" smtClean="0"/>
              <a:t>2- é necessários que os engenheiros da </a:t>
            </a:r>
            <a:r>
              <a:rPr lang="pt-BR" baseline="0" dirty="0" err="1" smtClean="0"/>
              <a:t>emlurb</a:t>
            </a:r>
            <a:r>
              <a:rPr lang="pt-BR" baseline="0" dirty="0" smtClean="0"/>
              <a:t> façam plantões até nos fins de semana, caso a previsão do tempo os informe, para fazer vistorias pela cidade, visitando inicialmente os pontos críticos e, posteriormente, os pontos indicados pelas ligações da população.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03/10/2011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03/10/2011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03/10/2011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03/10/2011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03/10/2011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03/10/2011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03/10/2011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03/10/2011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03/10/2011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03/10/2011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03/10/2011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E14DC-6B31-4952-BEC5-A5872C97B255}" type="datetimeFigureOut">
              <a:rPr lang="pt-BR" smtClean="0"/>
              <a:pPr/>
              <a:t>03/10/2011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7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8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9.gif"/><Relationship Id="rId4" Type="http://schemas.openxmlformats.org/officeDocument/2006/relationships/image" Target="../media/image40.png"/><Relationship Id="rId9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luviara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653136"/>
            <a:ext cx="8012699" cy="1907785"/>
          </a:xfrm>
          <a:prstGeom prst="rect">
            <a:avLst/>
          </a:prstGeom>
        </p:spPr>
      </p:pic>
      <p:pic>
        <p:nvPicPr>
          <p:cNvPr id="6" name="Imagem 5" descr="reeforge_versa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2168" y="620688"/>
            <a:ext cx="3652174" cy="12241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123728" y="2204864"/>
            <a:ext cx="46805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Apresenta</a:t>
            </a:r>
            <a:endParaRPr lang="pt-BR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1196752"/>
          </a:xfrm>
        </p:spPr>
        <p:txBody>
          <a:bodyPr/>
          <a:lstStyle/>
          <a:p>
            <a:r>
              <a:rPr lang="pt-BR" dirty="0" smtClean="0"/>
              <a:t>Cenário: para as autoridades</a:t>
            </a:r>
            <a:endParaRPr lang="pt-BR" dirty="0"/>
          </a:p>
        </p:txBody>
      </p:sp>
      <p:pic>
        <p:nvPicPr>
          <p:cNvPr id="5" name="Imagem 4" descr="angry_woman_on_phon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516216" y="2492896"/>
            <a:ext cx="2520280" cy="3403441"/>
          </a:xfrm>
          <a:prstGeom prst="rect">
            <a:avLst/>
          </a:prstGeom>
        </p:spPr>
      </p:pic>
      <p:pic>
        <p:nvPicPr>
          <p:cNvPr id="7" name="Imagem 6" descr="mapa_ron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700808"/>
            <a:ext cx="3129848" cy="237626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187624" y="1052736"/>
            <a:ext cx="144016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Rondas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092280" y="5733256"/>
            <a:ext cx="158417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Ligações</a:t>
            </a:r>
            <a:endParaRPr lang="pt-BR" dirty="0"/>
          </a:p>
        </p:txBody>
      </p:sp>
      <p:sp>
        <p:nvSpPr>
          <p:cNvPr id="10" name="Texto explicativo retangular com cantos arredondados 9"/>
          <p:cNvSpPr/>
          <p:nvPr/>
        </p:nvSpPr>
        <p:spPr>
          <a:xfrm>
            <a:off x="611560" y="4365104"/>
            <a:ext cx="3528392" cy="1224136"/>
          </a:xfrm>
          <a:prstGeom prst="wedgeRoundRectCallout">
            <a:avLst>
              <a:gd name="adj1" fmla="val -20833"/>
              <a:gd name="adj2" fmla="val -6798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 Acessibilidade prejudicada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Pouca abrangência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Alocação de funcionários</a:t>
            </a:r>
            <a:endParaRPr lang="pt-BR" sz="2000" dirty="0"/>
          </a:p>
        </p:txBody>
      </p:sp>
      <p:sp>
        <p:nvSpPr>
          <p:cNvPr id="11" name="Texto explicativo retangular com cantos arredondados 10"/>
          <p:cNvSpPr/>
          <p:nvPr/>
        </p:nvSpPr>
        <p:spPr>
          <a:xfrm>
            <a:off x="4932040" y="1268760"/>
            <a:ext cx="3096344" cy="1368152"/>
          </a:xfrm>
          <a:prstGeom prst="wedgeRoundRectCallout">
            <a:avLst>
              <a:gd name="adj1" fmla="val 22761"/>
              <a:gd name="adj2" fmla="val 6992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Pouca precisão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Pouca confiabilidade</a:t>
            </a:r>
            <a:endParaRPr lang="pt-BR" sz="2400" dirty="0"/>
          </a:p>
        </p:txBody>
      </p:sp>
      <p:pic>
        <p:nvPicPr>
          <p:cNvPr id="12" name="Imagem 11" descr="alagamen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700808"/>
            <a:ext cx="3559643" cy="237626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 explicativo retangular com cantos arredondados 5"/>
          <p:cNvSpPr/>
          <p:nvPr/>
        </p:nvSpPr>
        <p:spPr>
          <a:xfrm>
            <a:off x="3059832" y="1196752"/>
            <a:ext cx="5616624" cy="864096"/>
          </a:xfrm>
          <a:prstGeom prst="wedgeRoundRectCallout">
            <a:avLst>
              <a:gd name="adj1" fmla="val -51068"/>
              <a:gd name="adj2" fmla="val 107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/>
          <a:lstStyle/>
          <a:p>
            <a:r>
              <a:rPr lang="pt-BR" dirty="0" smtClean="0"/>
              <a:t>Seria ideal...</a:t>
            </a:r>
            <a:endParaRPr lang="pt-BR" dirty="0"/>
          </a:p>
        </p:txBody>
      </p:sp>
      <p:pic>
        <p:nvPicPr>
          <p:cNvPr id="5" name="Imagem 4" descr="peo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2520280" cy="252028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059832" y="2348880"/>
            <a:ext cx="608416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800" dirty="0" smtClean="0"/>
              <a:t>Atualizadas;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Relevantes;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Precisas quanto a localização;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Concentradas;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Pudessem ser personalizadas de acordo com as necessidades do usuário;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De fácil e rápida análise;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Com informações adicionais de tráfego;</a:t>
            </a:r>
          </a:p>
          <a:p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75856" y="1268760"/>
            <a:ext cx="54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Se houvesse um site com informações:</a:t>
            </a:r>
          </a:p>
          <a:p>
            <a:endParaRPr lang="pt-B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build="allAtOnce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 explicativo retangular com cantos arredondados 4"/>
          <p:cNvSpPr/>
          <p:nvPr/>
        </p:nvSpPr>
        <p:spPr>
          <a:xfrm>
            <a:off x="2627784" y="1196752"/>
            <a:ext cx="5976664" cy="864096"/>
          </a:xfrm>
          <a:prstGeom prst="wedgeRoundRectCallout">
            <a:avLst>
              <a:gd name="adj1" fmla="val -51068"/>
              <a:gd name="adj2" fmla="val 107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/>
              <a:t>Se houvesse um sistema de monitoramento das ruas: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/>
          <a:lstStyle/>
          <a:p>
            <a:r>
              <a:rPr lang="pt-BR" dirty="0" smtClean="0"/>
              <a:t>Seria ideal...</a:t>
            </a:r>
            <a:endParaRPr lang="pt-BR" dirty="0"/>
          </a:p>
        </p:txBody>
      </p:sp>
      <p:pic>
        <p:nvPicPr>
          <p:cNvPr id="9" name="Imagem 8" descr="Man_Black_2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2191820" cy="24384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771800" y="2564904"/>
            <a:ext cx="6372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Em tempo real;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Mapeando os pontos alagados;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Informação da altura de água na via;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Um histórico de várias medições;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Informações adicionais de índice pluviométricos;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Interface prática;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Possibilite comunicação com os cidadãos;</a:t>
            </a:r>
          </a:p>
          <a:p>
            <a:endParaRPr lang="pt-BR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/>
          <a:lstStyle/>
          <a:p>
            <a:r>
              <a:rPr lang="pt-BR" dirty="0" smtClean="0"/>
              <a:t>O que existe atualmente?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Alaga –SP</a:t>
            </a:r>
          </a:p>
          <a:p>
            <a:r>
              <a:rPr lang="pt-BR" sz="4000" dirty="0" smtClean="0"/>
              <a:t>CGE</a:t>
            </a:r>
          </a:p>
          <a:p>
            <a:r>
              <a:rPr lang="pt-BR" sz="4000" dirty="0" smtClean="0"/>
              <a:t>PUB – Cingapura</a:t>
            </a:r>
          </a:p>
          <a:p>
            <a:r>
              <a:rPr lang="pt-BR" sz="4000" dirty="0" smtClean="0"/>
              <a:t>EFAS: </a:t>
            </a:r>
            <a:r>
              <a:rPr lang="pt-BR" sz="4000" dirty="0" err="1" smtClean="0"/>
              <a:t>european</a:t>
            </a:r>
            <a:r>
              <a:rPr lang="pt-BR" sz="4000" dirty="0" smtClean="0"/>
              <a:t> </a:t>
            </a:r>
            <a:r>
              <a:rPr lang="pt-BR" sz="4000" dirty="0" err="1" smtClean="0"/>
              <a:t>flood</a:t>
            </a:r>
            <a:r>
              <a:rPr lang="pt-BR" sz="4000" dirty="0" smtClean="0"/>
              <a:t> </a:t>
            </a:r>
            <a:r>
              <a:rPr lang="pt-BR" sz="4000" dirty="0" err="1" smtClean="0"/>
              <a:t>alert</a:t>
            </a:r>
            <a:r>
              <a:rPr lang="pt-BR" sz="4000" dirty="0" smtClean="0"/>
              <a:t> system</a:t>
            </a:r>
            <a:endParaRPr lang="pt-BR" sz="40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err="1" smtClean="0"/>
              <a:t>Alaga-SP</a:t>
            </a:r>
            <a:endParaRPr lang="pt-BR" dirty="0"/>
          </a:p>
        </p:txBody>
      </p:sp>
      <p:pic>
        <p:nvPicPr>
          <p:cNvPr id="6" name="Imagem 5" descr="AlagaS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648058"/>
            <a:ext cx="3024336" cy="421913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83968" y="249289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Terceiro </a:t>
            </a:r>
            <a:r>
              <a:rPr lang="pt-BR" sz="2400" dirty="0" err="1" smtClean="0"/>
              <a:t>app</a:t>
            </a:r>
            <a:r>
              <a:rPr lang="pt-BR" sz="2400" dirty="0" smtClean="0"/>
              <a:t> mais baixado na </a:t>
            </a:r>
            <a:r>
              <a:rPr lang="pt-BR" sz="2400" dirty="0" err="1" smtClean="0"/>
              <a:t>AppStore</a:t>
            </a:r>
            <a:r>
              <a:rPr lang="pt-BR" sz="2400" dirty="0" smtClean="0"/>
              <a:t> do Brasil em fevereiro de 2010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283968" y="141277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Lista dos locais monitorados;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Informa condições da via;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Atualizado a cada 15 </a:t>
            </a:r>
            <a:r>
              <a:rPr lang="pt-BR" sz="2400" dirty="0" err="1" smtClean="0"/>
              <a:t>min</a:t>
            </a:r>
            <a:r>
              <a:rPr lang="pt-BR" sz="2400" dirty="0" smtClean="0"/>
              <a:t>;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99592" y="3717032"/>
            <a:ext cx="2376264" cy="36004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AlagaSP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700808"/>
            <a:ext cx="2808312" cy="4115629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71600" y="2708920"/>
            <a:ext cx="2304256" cy="1008112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AlagaSPappsto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717032"/>
            <a:ext cx="2376264" cy="2448272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4788024" y="5085184"/>
            <a:ext cx="2664296" cy="72008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allAtOnce"/>
      <p:bldP spid="10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CGE – Centro de gerenciamento de emergências</a:t>
            </a:r>
            <a:endParaRPr lang="pt-BR" dirty="0"/>
          </a:p>
        </p:txBody>
      </p:sp>
      <p:pic>
        <p:nvPicPr>
          <p:cNvPr id="4" name="Imagem 3" descr="C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1772816"/>
            <a:ext cx="5184575" cy="316835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5436096" y="1628800"/>
            <a:ext cx="3491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Disponibiliza informação gerais de clima;</a:t>
            </a:r>
          </a:p>
          <a:p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Pontos de alagamentos mapeados por ruas;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436096" y="3789040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Histórico detalhado de até 1 ano;</a:t>
            </a:r>
          </a:p>
          <a:p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Abrangência em toda cidade;</a:t>
            </a:r>
            <a:endParaRPr lang="pt-BR" sz="2400" dirty="0"/>
          </a:p>
        </p:txBody>
      </p:sp>
      <p:pic>
        <p:nvPicPr>
          <p:cNvPr id="8" name="Imagem 7" descr="CGE_histór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700808"/>
            <a:ext cx="5256584" cy="3261205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23528" y="2924944"/>
            <a:ext cx="4464496" cy="504056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/>
              <a:t>PUB -Cingapura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pt-BR" sz="2400" dirty="0" smtClean="0"/>
              <a:t>Sistema de monitoramento de canais;</a:t>
            </a:r>
          </a:p>
          <a:p>
            <a:r>
              <a:rPr lang="pt-BR" sz="2400" dirty="0" smtClean="0"/>
              <a:t>Site com mapeamento dos canais;</a:t>
            </a:r>
          </a:p>
          <a:p>
            <a:r>
              <a:rPr lang="pt-BR" sz="2400" dirty="0" smtClean="0"/>
              <a:t>Pequena evolução ao longo do dia;</a:t>
            </a:r>
          </a:p>
          <a:p>
            <a:r>
              <a:rPr lang="pt-BR" sz="2400" dirty="0" smtClean="0"/>
              <a:t>Alertas via SMS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alexandraca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140968"/>
            <a:ext cx="3906298" cy="2650702"/>
          </a:xfrm>
          <a:prstGeom prst="rect">
            <a:avLst/>
          </a:prstGeom>
        </p:spPr>
      </p:pic>
      <p:pic>
        <p:nvPicPr>
          <p:cNvPr id="5" name="Imagem 4" descr="PU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140968"/>
            <a:ext cx="3816424" cy="28803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Imagem 5" descr="PU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140968"/>
            <a:ext cx="8493251" cy="28803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/>
              <a:t>EFAS: </a:t>
            </a:r>
            <a:r>
              <a:rPr lang="pt-BR" dirty="0" err="1" smtClean="0"/>
              <a:t>European</a:t>
            </a:r>
            <a:r>
              <a:rPr lang="pt-BR" dirty="0" smtClean="0"/>
              <a:t> </a:t>
            </a:r>
            <a:r>
              <a:rPr lang="pt-BR" dirty="0" err="1" smtClean="0"/>
              <a:t>Flood</a:t>
            </a:r>
            <a:r>
              <a:rPr lang="pt-BR" dirty="0" smtClean="0"/>
              <a:t> </a:t>
            </a:r>
            <a:r>
              <a:rPr lang="pt-BR" dirty="0" err="1" smtClean="0"/>
              <a:t>Alert</a:t>
            </a:r>
            <a:r>
              <a:rPr lang="pt-BR" dirty="0" smtClean="0"/>
              <a:t> System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669979"/>
          </a:xfrm>
        </p:spPr>
        <p:txBody>
          <a:bodyPr>
            <a:normAutofit/>
          </a:bodyPr>
          <a:lstStyle/>
          <a:p>
            <a:r>
              <a:rPr lang="pt-BR" sz="2400" dirty="0" smtClean="0"/>
              <a:t>Consórcio de diversos países europeus para monitoramento de diversos aspectos climáticos e fluviais.</a:t>
            </a:r>
          </a:p>
          <a:p>
            <a:r>
              <a:rPr lang="pt-BR" sz="2400" dirty="0" smtClean="0"/>
              <a:t>Sistema robusto e altamente tecnológico.</a:t>
            </a:r>
            <a:endParaRPr lang="pt-BR" sz="2400" dirty="0"/>
          </a:p>
        </p:txBody>
      </p:sp>
      <p:pic>
        <p:nvPicPr>
          <p:cNvPr id="5" name="Imagem 4" descr="EF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492896"/>
            <a:ext cx="7663871" cy="3312368"/>
          </a:xfrm>
          <a:prstGeom prst="rect">
            <a:avLst/>
          </a:prstGeom>
        </p:spPr>
      </p:pic>
      <p:pic>
        <p:nvPicPr>
          <p:cNvPr id="6" name="Imagem 5" descr="EFASforeca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492896"/>
            <a:ext cx="7704856" cy="345638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/>
              <a:t>A solução</a:t>
            </a:r>
            <a:endParaRPr lang="pt-BR" dirty="0"/>
          </a:p>
        </p:txBody>
      </p:sp>
      <p:pic>
        <p:nvPicPr>
          <p:cNvPr id="5" name="Imagem 4" descr="pluviara_tran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96752"/>
            <a:ext cx="6933334" cy="16507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71600" y="342900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Sistema de monitoramento das ruas alagadas em tempo real;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87624" y="5085184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Difusão das informações em interfaces web e celular;</a:t>
            </a:r>
            <a:endParaRPr lang="pt-BR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o 4"/>
          <p:cNvGrpSpPr/>
          <p:nvPr/>
        </p:nvGrpSpPr>
        <p:grpSpPr>
          <a:xfrm>
            <a:off x="8371424" y="4320572"/>
            <a:ext cx="150021" cy="783483"/>
            <a:chOff x="8370422" y="4354139"/>
            <a:chExt cx="150021" cy="783483"/>
          </a:xfrm>
          <a:scene3d>
            <a:camera prst="isometricOffAxis2Left"/>
            <a:lightRig rig="balanced" dir="t">
              <a:rot lat="0" lon="0" rev="8700000"/>
            </a:lightRig>
          </a:scene3d>
        </p:grpSpPr>
        <p:sp>
          <p:nvSpPr>
            <p:cNvPr id="27" name="Retângulo 26"/>
            <p:cNvSpPr/>
            <p:nvPr/>
          </p:nvSpPr>
          <p:spPr>
            <a:xfrm>
              <a:off x="8370422" y="4354139"/>
              <a:ext cx="72008" cy="78348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/>
            <p:cNvSpPr/>
            <p:nvPr/>
          </p:nvSpPr>
          <p:spPr>
            <a:xfrm flipV="1">
              <a:off x="8407428" y="4707781"/>
              <a:ext cx="113015" cy="76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 flipV="1">
              <a:off x="8407428" y="4925273"/>
              <a:ext cx="113015" cy="76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 flipV="1">
              <a:off x="8407428" y="4490286"/>
              <a:ext cx="113015" cy="76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upo 7"/>
          <p:cNvGrpSpPr/>
          <p:nvPr/>
        </p:nvGrpSpPr>
        <p:grpSpPr>
          <a:xfrm>
            <a:off x="8245410" y="2348880"/>
            <a:ext cx="324036" cy="2047401"/>
            <a:chOff x="3221850" y="2398316"/>
            <a:chExt cx="324036" cy="2047401"/>
          </a:xfrm>
          <a:scene3d>
            <a:camera prst="isometricOffAxis2Left"/>
            <a:lightRig rig="balanced" dir="t">
              <a:rot lat="0" lon="0" rev="8700000"/>
            </a:lightRig>
          </a:scene3d>
        </p:grpSpPr>
        <p:grpSp>
          <p:nvGrpSpPr>
            <p:cNvPr id="5" name="Grupo 8"/>
            <p:cNvGrpSpPr/>
            <p:nvPr/>
          </p:nvGrpSpPr>
          <p:grpSpPr>
            <a:xfrm>
              <a:off x="3221850" y="2398316"/>
              <a:ext cx="324036" cy="2047400"/>
              <a:chOff x="3221850" y="2398316"/>
              <a:chExt cx="324036" cy="2047400"/>
            </a:xfrm>
          </p:grpSpPr>
          <p:sp>
            <p:nvSpPr>
              <p:cNvPr id="17" name="Retângulo 16"/>
              <p:cNvSpPr/>
              <p:nvPr/>
            </p:nvSpPr>
            <p:spPr>
              <a:xfrm>
                <a:off x="3347864" y="2636912"/>
                <a:ext cx="72008" cy="18088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Triângulo isósceles 17"/>
              <p:cNvSpPr/>
              <p:nvPr/>
            </p:nvSpPr>
            <p:spPr>
              <a:xfrm rot="10800000">
                <a:off x="3221850" y="2398316"/>
                <a:ext cx="324036" cy="31154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3" name="Retângulo 12"/>
            <p:cNvSpPr/>
            <p:nvPr/>
          </p:nvSpPr>
          <p:spPr>
            <a:xfrm flipV="1">
              <a:off x="3384870" y="4369517"/>
              <a:ext cx="113015" cy="76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 flipV="1">
              <a:off x="3384870" y="4152022"/>
              <a:ext cx="113015" cy="76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 flipV="1">
              <a:off x="3384870" y="3934527"/>
              <a:ext cx="113015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 flipV="1">
              <a:off x="3384870" y="3717032"/>
              <a:ext cx="113015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0" name="Texto explicativo em seta para a direita 19"/>
          <p:cNvSpPr/>
          <p:nvPr/>
        </p:nvSpPr>
        <p:spPr>
          <a:xfrm>
            <a:off x="5796136" y="2596430"/>
            <a:ext cx="2454086" cy="531252"/>
          </a:xfrm>
          <a:prstGeom prst="right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Nosso</a:t>
            </a:r>
            <a:r>
              <a:rPr lang="en-US" dirty="0" smtClean="0">
                <a:solidFill>
                  <a:schemeClr val="bg1"/>
                </a:solidFill>
              </a:rPr>
              <a:t> sensor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1" name="Lua 20"/>
          <p:cNvSpPr/>
          <p:nvPr/>
        </p:nvSpPr>
        <p:spPr>
          <a:xfrm rot="2042653">
            <a:off x="7870578" y="1731478"/>
            <a:ext cx="297881" cy="759446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Lua 22"/>
          <p:cNvSpPr/>
          <p:nvPr/>
        </p:nvSpPr>
        <p:spPr>
          <a:xfrm rot="2042653">
            <a:off x="8077665" y="1980345"/>
            <a:ext cx="253395" cy="552269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Lua 23"/>
          <p:cNvSpPr/>
          <p:nvPr/>
        </p:nvSpPr>
        <p:spPr>
          <a:xfrm rot="2042653">
            <a:off x="7570980" y="1481554"/>
            <a:ext cx="438091" cy="950378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exto explicativo em seta para a direita 24"/>
          <p:cNvSpPr/>
          <p:nvPr/>
        </p:nvSpPr>
        <p:spPr>
          <a:xfrm>
            <a:off x="4355976" y="4083364"/>
            <a:ext cx="3946359" cy="531252"/>
          </a:xfrm>
          <a:prstGeom prst="right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Detecta</a:t>
            </a:r>
            <a:r>
              <a:rPr lang="en-US" dirty="0" smtClean="0">
                <a:solidFill>
                  <a:schemeClr val="bg1"/>
                </a:solidFill>
              </a:rPr>
              <a:t> o </a:t>
            </a:r>
            <a:r>
              <a:rPr lang="en-US" dirty="0" err="1" smtClean="0">
                <a:solidFill>
                  <a:schemeClr val="bg1"/>
                </a:solidFill>
              </a:rPr>
              <a:t>nível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á</a:t>
            </a:r>
            <a:r>
              <a:rPr lang="en-US" dirty="0" err="1" smtClean="0">
                <a:solidFill>
                  <a:schemeClr val="bg1"/>
                </a:solidFill>
              </a:rPr>
              <a:t>gua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6" name="Texto explicativo em seta para a direita 25"/>
          <p:cNvSpPr/>
          <p:nvPr/>
        </p:nvSpPr>
        <p:spPr>
          <a:xfrm>
            <a:off x="4888413" y="1675087"/>
            <a:ext cx="2454086" cy="531252"/>
          </a:xfrm>
          <a:prstGeom prst="right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Comunicação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por</a:t>
            </a:r>
            <a:r>
              <a:rPr lang="en-US" dirty="0" smtClean="0">
                <a:solidFill>
                  <a:schemeClr val="bg1"/>
                </a:solidFill>
              </a:rPr>
              <a:t> GSM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1" name="Imagem 30" descr="sens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916832"/>
            <a:ext cx="2273714" cy="4092685"/>
          </a:xfrm>
          <a:prstGeom prst="rect">
            <a:avLst/>
          </a:prstGeom>
        </p:spPr>
      </p:pic>
      <p:sp>
        <p:nvSpPr>
          <p:cNvPr id="32" name="Elipse 31"/>
          <p:cNvSpPr/>
          <p:nvPr/>
        </p:nvSpPr>
        <p:spPr>
          <a:xfrm>
            <a:off x="6660232" y="4653136"/>
            <a:ext cx="1728192" cy="108012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 descr="boia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3284984"/>
            <a:ext cx="2448272" cy="2080231"/>
          </a:xfrm>
          <a:prstGeom prst="rect">
            <a:avLst/>
          </a:prstGeom>
        </p:spPr>
      </p:pic>
      <p:pic>
        <p:nvPicPr>
          <p:cNvPr id="34" name="Imagem 33" descr="boia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3284984"/>
            <a:ext cx="2448272" cy="2072764"/>
          </a:xfrm>
          <a:prstGeom prst="rect">
            <a:avLst/>
          </a:prstGeom>
        </p:spPr>
      </p:pic>
      <p:pic>
        <p:nvPicPr>
          <p:cNvPr id="35" name="Imagem 34" descr="pilastra ferr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331640" y="1556792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726352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6" grpId="0" animBg="1"/>
      <p:bldP spid="32" grpId="0" animBg="1"/>
      <p:bldP spid="3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Índice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Quem somos?</a:t>
            </a:r>
          </a:p>
          <a:p>
            <a:r>
              <a:rPr lang="pt-BR" dirty="0" smtClean="0"/>
              <a:t>O contexto </a:t>
            </a:r>
          </a:p>
          <a:p>
            <a:r>
              <a:rPr lang="pt-BR" dirty="0" smtClean="0"/>
              <a:t>Motivação</a:t>
            </a:r>
          </a:p>
          <a:p>
            <a:r>
              <a:rPr lang="pt-BR" dirty="0" smtClean="0"/>
              <a:t>O que existe atualmente? </a:t>
            </a:r>
          </a:p>
          <a:p>
            <a:r>
              <a:rPr lang="pt-BR" dirty="0" smtClean="0"/>
              <a:t>Nossa solução: O </a:t>
            </a:r>
            <a:r>
              <a:rPr lang="pt-BR" dirty="0" err="1" smtClean="0"/>
              <a:t>Pluviara</a:t>
            </a:r>
            <a:endParaRPr lang="pt-BR" dirty="0" smtClean="0"/>
          </a:p>
          <a:p>
            <a:r>
              <a:rPr lang="pt-BR" dirty="0" smtClean="0"/>
              <a:t>Cenário com </a:t>
            </a:r>
            <a:r>
              <a:rPr lang="pt-BR" dirty="0" err="1" smtClean="0"/>
              <a:t>Pluviara</a:t>
            </a:r>
            <a:endParaRPr lang="pt-BR" dirty="0" smtClean="0"/>
          </a:p>
          <a:p>
            <a:r>
              <a:rPr lang="pt-BR" dirty="0" smtClean="0"/>
              <a:t>Divisão da equipe</a:t>
            </a:r>
          </a:p>
          <a:p>
            <a:r>
              <a:rPr lang="pt-BR" dirty="0" smtClean="0"/>
              <a:t>Tecnologias</a:t>
            </a:r>
          </a:p>
          <a:p>
            <a:r>
              <a:rPr lang="pt-BR" dirty="0" smtClean="0"/>
              <a:t>Status </a:t>
            </a:r>
            <a:r>
              <a:rPr lang="pt-BR" dirty="0" err="1" smtClean="0"/>
              <a:t>Report</a:t>
            </a:r>
            <a:r>
              <a:rPr lang="pt-BR" dirty="0" smtClean="0"/>
              <a:t> 1.2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6248817" y="68781"/>
            <a:ext cx="2643663" cy="65048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79510" y="4243907"/>
            <a:ext cx="2484277" cy="24245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36" y="4087745"/>
            <a:ext cx="1083058" cy="108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Lua 18"/>
          <p:cNvSpPr/>
          <p:nvPr/>
        </p:nvSpPr>
        <p:spPr>
          <a:xfrm rot="13431149">
            <a:off x="929138" y="621129"/>
            <a:ext cx="297881" cy="759446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Lua 19"/>
          <p:cNvSpPr/>
          <p:nvPr/>
        </p:nvSpPr>
        <p:spPr>
          <a:xfrm rot="13431149">
            <a:off x="772894" y="519667"/>
            <a:ext cx="253395" cy="552269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Lua 20"/>
          <p:cNvSpPr/>
          <p:nvPr/>
        </p:nvSpPr>
        <p:spPr>
          <a:xfrm rot="13431149">
            <a:off x="1134339" y="783941"/>
            <a:ext cx="438091" cy="950378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4414579" y="3347672"/>
            <a:ext cx="96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ysClr val="windowText" lastClr="000000"/>
                </a:solidFill>
              </a:rPr>
              <a:t>Servidor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95936" y="1628800"/>
            <a:ext cx="1866695" cy="64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79" y="364862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Conector de seta reta 15"/>
          <p:cNvCxnSpPr/>
          <p:nvPr/>
        </p:nvCxnSpPr>
        <p:spPr>
          <a:xfrm flipV="1">
            <a:off x="3635896" y="1916832"/>
            <a:ext cx="0" cy="78734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40" y="4602812"/>
            <a:ext cx="1910004" cy="16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47" y="4732482"/>
            <a:ext cx="1083058" cy="60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516216" y="4221088"/>
            <a:ext cx="222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Website </a:t>
            </a:r>
            <a:r>
              <a:rPr lang="pt-BR" dirty="0" smtClean="0">
                <a:solidFill>
                  <a:sysClr val="windowText" lastClr="000000"/>
                </a:solidFill>
              </a:rPr>
              <a:t>Usuário</a:t>
            </a:r>
            <a:r>
              <a:rPr lang="en-US" dirty="0" smtClean="0">
                <a:solidFill>
                  <a:sysClr val="windowText" lastClr="000000"/>
                </a:solidFill>
              </a:rPr>
              <a:t> Final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3" y="4679176"/>
            <a:ext cx="1910004" cy="16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90" y="4808846"/>
            <a:ext cx="1083058" cy="60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CaixaDeTexto 28"/>
          <p:cNvSpPr txBox="1"/>
          <p:nvPr/>
        </p:nvSpPr>
        <p:spPr>
          <a:xfrm>
            <a:off x="332608" y="4320271"/>
            <a:ext cx="215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Website </a:t>
            </a:r>
            <a:r>
              <a:rPr lang="pt-BR" dirty="0" smtClean="0">
                <a:solidFill>
                  <a:sysClr val="windowText" lastClr="000000"/>
                </a:solidFill>
              </a:rPr>
              <a:t>Cliente</a:t>
            </a:r>
            <a:r>
              <a:rPr lang="en-US" dirty="0" smtClean="0">
                <a:solidFill>
                  <a:sysClr val="windowText" lastClr="000000"/>
                </a:solidFill>
              </a:rPr>
              <a:t> Final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706275"/>
            <a:ext cx="1343183" cy="134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33039" y="15475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SGBD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cxnSp>
        <p:nvCxnSpPr>
          <p:cNvPr id="33" name="Conector de seta reta 32"/>
          <p:cNvCxnSpPr/>
          <p:nvPr/>
        </p:nvCxnSpPr>
        <p:spPr>
          <a:xfrm>
            <a:off x="3804979" y="1916832"/>
            <a:ext cx="16683" cy="78734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60" y="2963160"/>
            <a:ext cx="1100677" cy="82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TEMP\Downloads\[pluviara]android-iphone-3g-300x3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706273"/>
            <a:ext cx="1342800" cy="134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Conector de seta reta 29"/>
          <p:cNvCxnSpPr/>
          <p:nvPr/>
        </p:nvCxnSpPr>
        <p:spPr>
          <a:xfrm>
            <a:off x="4488582" y="4149080"/>
            <a:ext cx="1937083" cy="9603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H="1" flipV="1">
            <a:off x="4572002" y="3933058"/>
            <a:ext cx="1853663" cy="8757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54061" y="6299103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CLIENTE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47312" y="2963160"/>
            <a:ext cx="164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USUÁRIO FINAL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Conector de seta reta 21"/>
          <p:cNvCxnSpPr/>
          <p:nvPr/>
        </p:nvCxnSpPr>
        <p:spPr>
          <a:xfrm>
            <a:off x="1619672" y="1628800"/>
            <a:ext cx="1584176" cy="122413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H="1">
            <a:off x="2315960" y="3933056"/>
            <a:ext cx="743872" cy="39457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>
            <a:stCxn id="29" idx="3"/>
          </p:cNvCxnSpPr>
          <p:nvPr/>
        </p:nvCxnSpPr>
        <p:spPr>
          <a:xfrm flipV="1">
            <a:off x="2486659" y="4089121"/>
            <a:ext cx="803024" cy="41581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H="1">
            <a:off x="4422994" y="2161780"/>
            <a:ext cx="2453262" cy="108479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V="1">
            <a:off x="4356977" y="1844824"/>
            <a:ext cx="2519279" cy="111833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085492" y="320502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App Mobile</a:t>
            </a:r>
            <a:endParaRPr lang="pt-B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072227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9" grpId="0" animBg="1"/>
      <p:bldP spid="20" grpId="0" animBg="1"/>
      <p:bldP spid="21" grpId="0" animBg="1"/>
      <p:bldP spid="23" grpId="0"/>
      <p:bldP spid="3" grpId="0"/>
      <p:bldP spid="29" grpId="0"/>
      <p:bldP spid="4" grpId="0"/>
      <p:bldP spid="5" grpId="0"/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eo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92896"/>
            <a:ext cx="2438400" cy="2438400"/>
          </a:xfrm>
          <a:prstGeom prst="rect">
            <a:avLst/>
          </a:prstGeom>
        </p:spPr>
      </p:pic>
      <p:pic>
        <p:nvPicPr>
          <p:cNvPr id="13" name="Imagem 12" descr="moni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2656"/>
            <a:ext cx="2438400" cy="2438400"/>
          </a:xfrm>
          <a:prstGeom prst="rect">
            <a:avLst/>
          </a:prstGeom>
        </p:spPr>
      </p:pic>
      <p:sp>
        <p:nvSpPr>
          <p:cNvPr id="15" name="Seta para a direita 14"/>
          <p:cNvSpPr/>
          <p:nvPr/>
        </p:nvSpPr>
        <p:spPr>
          <a:xfrm rot="19379489">
            <a:off x="2453969" y="2595394"/>
            <a:ext cx="22322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interface_site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564904"/>
            <a:ext cx="5652120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eo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92896"/>
            <a:ext cx="2438400" cy="2438400"/>
          </a:xfrm>
          <a:prstGeom prst="rect">
            <a:avLst/>
          </a:prstGeom>
        </p:spPr>
      </p:pic>
      <p:pic>
        <p:nvPicPr>
          <p:cNvPr id="6" name="Imagem 5" descr="hp_ipaq_2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437112"/>
            <a:ext cx="1769413" cy="1769413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 rot="1521567">
            <a:off x="2721092" y="4547515"/>
            <a:ext cx="1708838" cy="820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124744"/>
            <a:ext cx="30765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124744"/>
            <a:ext cx="30765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124744"/>
            <a:ext cx="30765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1124744"/>
            <a:ext cx="30765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irls_accessing_inter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412776"/>
            <a:ext cx="3775968" cy="201622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Cenário com </a:t>
            </a:r>
            <a:r>
              <a:rPr lang="pt-BR" dirty="0" err="1" smtClean="0"/>
              <a:t>Pluviara</a:t>
            </a:r>
            <a:r>
              <a:rPr lang="pt-BR" dirty="0" smtClean="0"/>
              <a:t>: para o transeunte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4608512" cy="1944216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Atualização</a:t>
            </a:r>
          </a:p>
          <a:p>
            <a:r>
              <a:rPr lang="pt-BR" dirty="0" smtClean="0"/>
              <a:t>Precisão local</a:t>
            </a:r>
          </a:p>
          <a:p>
            <a:r>
              <a:rPr lang="pt-BR" dirty="0" smtClean="0"/>
              <a:t>Confiabilidade</a:t>
            </a:r>
          </a:p>
          <a:p>
            <a:r>
              <a:rPr lang="pt-BR" dirty="0" smtClean="0"/>
              <a:t>Personalização</a:t>
            </a:r>
          </a:p>
          <a:p>
            <a:pPr>
              <a:buNone/>
            </a:pPr>
            <a:endParaRPr lang="pt-BR" dirty="0" smtClean="0"/>
          </a:p>
        </p:txBody>
      </p:sp>
      <p:pic>
        <p:nvPicPr>
          <p:cNvPr id="5" name="Imagem 4" descr="teen-girl-tex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356992"/>
            <a:ext cx="2115049" cy="2880320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139952" y="3501008"/>
            <a:ext cx="460851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Relevante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noProof="0" dirty="0" smtClean="0"/>
              <a:t>Fácil e </a:t>
            </a:r>
            <a:r>
              <a:rPr lang="pt-BR" sz="3200" noProof="0" dirty="0" err="1" smtClean="0"/>
              <a:t>pr</a:t>
            </a:r>
            <a:r>
              <a:rPr lang="pt-BR" sz="3200" dirty="0" smtClean="0"/>
              <a:t>ática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Concentrada 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932040" y="3501008"/>
            <a:ext cx="28083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Informação</a:t>
            </a:r>
            <a:endParaRPr lang="pt-BR" sz="36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Pluviara</a:t>
            </a:r>
            <a:r>
              <a:rPr lang="pt-BR" dirty="0" smtClean="0"/>
              <a:t> para os usuários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/>
              <a:t>Cenário com </a:t>
            </a:r>
            <a:r>
              <a:rPr lang="pt-BR" dirty="0" err="1" smtClean="0"/>
              <a:t>Pluviara</a:t>
            </a:r>
            <a:r>
              <a:rPr lang="pt-BR" dirty="0" smtClean="0"/>
              <a:t>: autoridades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23528" y="1988840"/>
            <a:ext cx="475252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 smtClean="0"/>
              <a:t>T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empo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real;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Confiável;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 smtClean="0"/>
              <a:t>Precisa quanto ao local e nível de água;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pt-B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noProof="0" dirty="0" smtClean="0"/>
              <a:t>Armazenada em um histórico;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noProof="0" dirty="0" smtClean="0"/>
              <a:t>Maior comunicação com a população;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m 4" descr="planejame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772816"/>
            <a:ext cx="3641973" cy="388843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47664" y="1124744"/>
            <a:ext cx="28083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Informação</a:t>
            </a:r>
            <a:endParaRPr lang="pt-BR" sz="36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Pluviara</a:t>
            </a:r>
            <a:r>
              <a:rPr lang="pt-BR" dirty="0" smtClean="0"/>
              <a:t> para o cliente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/>
              <a:t>Nosso modelo de negócio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987824" y="177281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 smtClean="0"/>
              <a:t>Canvas</a:t>
            </a:r>
            <a:endParaRPr lang="pt-BR" sz="4000" dirty="0"/>
          </a:p>
        </p:txBody>
      </p:sp>
      <p:pic>
        <p:nvPicPr>
          <p:cNvPr id="5" name="Imagem 4" descr="canv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052737"/>
            <a:ext cx="8352928" cy="5256584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6948264" y="1556792"/>
            <a:ext cx="1728192" cy="108012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732240" y="2924944"/>
            <a:ext cx="1872208" cy="936104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732240" y="4149080"/>
            <a:ext cx="1872208" cy="936104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491880" y="1412776"/>
            <a:ext cx="1440160" cy="720080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491880" y="2492896"/>
            <a:ext cx="1440160" cy="792088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419872" y="3429000"/>
            <a:ext cx="1440160" cy="432048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419872" y="3933056"/>
            <a:ext cx="1440160" cy="1080120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4716016" y="5373216"/>
            <a:ext cx="3240360" cy="936104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 descr="garagem alag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628800"/>
            <a:ext cx="4095750" cy="3810000"/>
          </a:xfrm>
          <a:prstGeom prst="rect">
            <a:avLst/>
          </a:prstGeom>
        </p:spPr>
      </p:pic>
      <p:pic>
        <p:nvPicPr>
          <p:cNvPr id="20" name="Imagem 19" descr="plaza alagado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700808"/>
            <a:ext cx="5905500" cy="3933825"/>
          </a:xfrm>
          <a:prstGeom prst="rect">
            <a:avLst/>
          </a:prstGeom>
        </p:spPr>
      </p:pic>
      <p:pic>
        <p:nvPicPr>
          <p:cNvPr id="21" name="Imagem 20" descr="plaza alagado dent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2132856"/>
            <a:ext cx="2286000" cy="3048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Dividir para conquistar: como está organizada nossa equipe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51520" y="1412776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88AFDA-34C8-4272-B1C5-E23B98D36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288AFDA-34C8-4272-B1C5-E23B98D36E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EEDA86-8899-47FD-B4C4-21110D018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B7EEDA86-8899-47FD-B4C4-21110D018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C39CDB-8613-4D8C-8713-A14FF7297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8BC39CDB-8613-4D8C-8713-A14FF7297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748D8A-1338-4E9D-A094-DF6E41B03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D1748D8A-1338-4E9D-A094-DF6E41B03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67179F-A6B8-4CAE-A5D5-17687B8D1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9F67179F-A6B8-4CAE-A5D5-17687B8D1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F7E2E6-44D9-4BE7-A93E-276F75BD7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6CF7E2E6-44D9-4BE7-A93E-276F75BD7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03DF96-79FB-4748-BECB-DA6915A6A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6F03DF96-79FB-4748-BECB-DA6915A6A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9B0653-E339-40EC-8620-9DB702369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959B0653-E339-40EC-8620-9DB702369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EA52A2-8FF1-4E35-93E5-FE01DA653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2CEA52A2-8FF1-4E35-93E5-FE01DA653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/>
              <a:t>Tecnologias: o sensoriamento</a:t>
            </a:r>
            <a:endParaRPr lang="pt-BR" dirty="0"/>
          </a:p>
        </p:txBody>
      </p:sp>
      <p:pic>
        <p:nvPicPr>
          <p:cNvPr id="5" name="Imagem 4" descr="DSC021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628800"/>
            <a:ext cx="2207142" cy="1800200"/>
          </a:xfrm>
          <a:prstGeom prst="rect">
            <a:avLst/>
          </a:prstGeom>
        </p:spPr>
      </p:pic>
      <p:pic>
        <p:nvPicPr>
          <p:cNvPr id="6" name="Imagem 5" descr="s_MLB_v_O_f_157632440_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861048"/>
            <a:ext cx="4130459" cy="1928389"/>
          </a:xfrm>
          <a:prstGeom prst="rect">
            <a:avLst/>
          </a:prstGeom>
        </p:spPr>
      </p:pic>
      <p:pic>
        <p:nvPicPr>
          <p:cNvPr id="9" name="Imagem 8" descr="estrutura de níveis do sens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484784"/>
            <a:ext cx="2185948" cy="3934706"/>
          </a:xfrm>
          <a:prstGeom prst="rect">
            <a:avLst/>
          </a:prstGeom>
        </p:spPr>
      </p:pic>
      <p:sp>
        <p:nvSpPr>
          <p:cNvPr id="10" name="Seta para a direita 9"/>
          <p:cNvSpPr/>
          <p:nvPr/>
        </p:nvSpPr>
        <p:spPr>
          <a:xfrm>
            <a:off x="3995936" y="2492896"/>
            <a:ext cx="1296144" cy="100811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1296144"/>
          </a:xfrm>
        </p:spPr>
        <p:txBody>
          <a:bodyPr>
            <a:normAutofit fontScale="70000" lnSpcReduction="20000"/>
          </a:bodyPr>
          <a:lstStyle/>
          <a:p>
            <a:r>
              <a:rPr lang="pt-BR" sz="5100" dirty="0" smtClean="0"/>
              <a:t>Missão: </a:t>
            </a:r>
            <a:r>
              <a:rPr lang="pt-BR" sz="4400" dirty="0" smtClean="0"/>
              <a:t>Gerar informações relevantes à sociedade, utilizando  soluções tecnológicas inovadoras.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5" name="Imagem 4" descr="reeforge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196752"/>
            <a:ext cx="4557305" cy="1152128"/>
          </a:xfrm>
          <a:prstGeom prst="rect">
            <a:avLst/>
          </a:prstGeom>
        </p:spPr>
      </p:pic>
      <p:pic>
        <p:nvPicPr>
          <p:cNvPr id="4" name="Imagem 3" descr="home-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356992"/>
            <a:ext cx="3785997" cy="283949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Tecnologias: demais sensores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Laser e radar: </a:t>
            </a:r>
          </a:p>
          <a:p>
            <a:pPr marL="914400" lvl="1" indent="-514350"/>
            <a:r>
              <a:rPr lang="pt-BR" dirty="0" smtClean="0"/>
              <a:t>Problema de obstrução;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Câmera e marcadores:</a:t>
            </a:r>
          </a:p>
          <a:p>
            <a:pPr lvl="1"/>
            <a:r>
              <a:rPr lang="pt-BR" dirty="0" smtClean="0"/>
              <a:t>Problemas de iluminação e obstrução;</a:t>
            </a:r>
          </a:p>
          <a:p>
            <a:pPr lvl="1"/>
            <a:r>
              <a:rPr lang="pt-BR" dirty="0" smtClean="0"/>
              <a:t>Maior processamento</a:t>
            </a:r>
          </a:p>
          <a:p>
            <a:r>
              <a:rPr lang="pt-BR" dirty="0" smtClean="0">
                <a:solidFill>
                  <a:srgbClr val="00B050"/>
                </a:solidFill>
              </a:rPr>
              <a:t>Fios condutores:</a:t>
            </a:r>
          </a:p>
          <a:p>
            <a:pPr lvl="1"/>
            <a:r>
              <a:rPr lang="pt-BR" dirty="0" smtClean="0"/>
              <a:t>Sensível a condutividade da água;</a:t>
            </a:r>
          </a:p>
          <a:p>
            <a:pPr lvl="1"/>
            <a:r>
              <a:rPr lang="pt-BR" dirty="0" smtClean="0"/>
              <a:t>Corrosão;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Tecnologias: controle e comunicação</a:t>
            </a:r>
            <a:endParaRPr lang="pt-BR" dirty="0"/>
          </a:p>
        </p:txBody>
      </p:sp>
      <p:pic>
        <p:nvPicPr>
          <p:cNvPr id="5" name="Imagem 4" descr="brasuino_b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645024"/>
            <a:ext cx="2724770" cy="2211606"/>
          </a:xfrm>
          <a:prstGeom prst="rect">
            <a:avLst/>
          </a:prstGeom>
        </p:spPr>
      </p:pic>
      <p:pic>
        <p:nvPicPr>
          <p:cNvPr id="6" name="Imagem 5" descr="IComSat1.jpg"/>
          <p:cNvPicPr>
            <a:picLocks noChangeAspect="1"/>
          </p:cNvPicPr>
          <p:nvPr/>
        </p:nvPicPr>
        <p:blipFill>
          <a:blip r:embed="rId4" cstate="print"/>
          <a:srcRect l="7832" t="2611" r="9926" b="11232"/>
          <a:stretch>
            <a:fillRect/>
          </a:stretch>
        </p:blipFill>
        <p:spPr>
          <a:xfrm>
            <a:off x="3059832" y="1340768"/>
            <a:ext cx="2448272" cy="192364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11560" y="5805264"/>
            <a:ext cx="25202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Controle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347864" y="3573016"/>
            <a:ext cx="24482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Envio de sinais</a:t>
            </a:r>
            <a:endParaRPr lang="pt-BR" dirty="0"/>
          </a:p>
        </p:txBody>
      </p:sp>
      <p:pic>
        <p:nvPicPr>
          <p:cNvPr id="9" name="Imagem 8" descr="mobile-phone-control-compu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4384" y="3284984"/>
            <a:ext cx="2261616" cy="22616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228184" y="5589240"/>
            <a:ext cx="25922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Recebimento de informações</a:t>
            </a:r>
            <a:endParaRPr lang="pt-BR" dirty="0"/>
          </a:p>
        </p:txBody>
      </p:sp>
      <p:sp>
        <p:nvSpPr>
          <p:cNvPr id="11" name="Seta para a direita 10"/>
          <p:cNvSpPr/>
          <p:nvPr/>
        </p:nvSpPr>
        <p:spPr>
          <a:xfrm rot="19424223">
            <a:off x="2298266" y="3166154"/>
            <a:ext cx="1224136" cy="5040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2354095">
            <a:off x="5241496" y="2895221"/>
            <a:ext cx="1224136" cy="5040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251520" y="357301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Arduíno</a:t>
            </a:r>
            <a:endParaRPr lang="pt-BR" sz="2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932040" y="141277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Shield</a:t>
            </a:r>
            <a:r>
              <a:rPr lang="pt-BR" sz="2000" dirty="0" smtClean="0"/>
              <a:t> GSM 900sim</a:t>
            </a:r>
            <a:endParaRPr lang="pt-BR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build="allAtOnce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Android-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717032"/>
            <a:ext cx="1601140" cy="1768623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36912"/>
            <a:ext cx="1011050" cy="101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m 13" descr="html-css-javascrip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1700808"/>
            <a:ext cx="1823791" cy="12173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Tecnologias de Software: tratando as informações</a:t>
            </a:r>
            <a:endParaRPr lang="pt-BR" dirty="0"/>
          </a:p>
        </p:txBody>
      </p:sp>
      <p:pic>
        <p:nvPicPr>
          <p:cNvPr id="6" name="Imagem 5" descr="d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996952"/>
            <a:ext cx="2520280" cy="2520280"/>
          </a:xfrm>
          <a:prstGeom prst="rect">
            <a:avLst/>
          </a:prstGeom>
        </p:spPr>
      </p:pic>
      <p:pic>
        <p:nvPicPr>
          <p:cNvPr id="7" name="Imagem 6" descr="monito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1484784"/>
            <a:ext cx="2006352" cy="2006352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 rot="20064641">
            <a:off x="3534779" y="2881440"/>
            <a:ext cx="2296121" cy="72008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rot="981456">
            <a:off x="3474799" y="4889884"/>
            <a:ext cx="2296121" cy="72008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Touch_pho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216" y="4509120"/>
            <a:ext cx="1545704" cy="1545704"/>
          </a:xfrm>
          <a:prstGeom prst="rect">
            <a:avLst/>
          </a:prstGeom>
        </p:spPr>
      </p:pic>
      <p:pic>
        <p:nvPicPr>
          <p:cNvPr id="12" name="Imagem 11" descr="postgresq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2492896"/>
            <a:ext cx="2267744" cy="779432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363272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1267F9-30DA-4EF6-BE33-8E30B7879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C1267F9-30DA-4EF6-BE33-8E30B7879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C1267F9-30DA-4EF6-BE33-8E30B7879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4CC828-EB97-4556-8F5E-814BB879A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14CC828-EB97-4556-8F5E-814BB879A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14CC828-EB97-4556-8F5E-814BB879A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C44CD0-3D74-4311-9712-748C33D83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5C44CD0-3D74-4311-9712-748C33D83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F5C44CD0-3D74-4311-9712-748C33D83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BF12B8-00DE-4196-9F4F-33E6403FF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3BF12B8-00DE-4196-9F4F-33E6403FF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3BF12B8-00DE-4196-9F4F-33E6403FF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EBE481-131D-4BF0-878E-3B23F25B2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2FEBE481-131D-4BF0-878E-3B23F25B2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2FEBE481-131D-4BF0-878E-3B23F25B2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CC70D-DE78-4837-87C4-40909E0C5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197CC70D-DE78-4837-87C4-40909E0C5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197CC70D-DE78-4837-87C4-40909E0C5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7D74EB-A3AC-4768-84A6-A80C8A50A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B57D74EB-A3AC-4768-84A6-A80C8A50A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B57D74EB-A3AC-4768-84A6-A80C8A50A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00AB63-9410-4E78-B22A-D73B4B863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5B00AB63-9410-4E78-B22A-D73B4B863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B00AB63-9410-4E78-B22A-D73B4B863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4" name="Imagem 3" descr="ciclo_scru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5256584" cy="39624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652120" y="1340768"/>
            <a:ext cx="33123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err="1" smtClean="0"/>
              <a:t>Sprints</a:t>
            </a:r>
            <a:r>
              <a:rPr lang="pt-BR" sz="2400" dirty="0" smtClean="0"/>
              <a:t> de uma semana;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err="1" smtClean="0"/>
              <a:t>Sprint</a:t>
            </a:r>
            <a:r>
              <a:rPr lang="pt-BR" sz="2400" dirty="0" smtClean="0"/>
              <a:t> </a:t>
            </a:r>
            <a:r>
              <a:rPr lang="pt-BR" sz="2400" dirty="0" err="1" smtClean="0"/>
              <a:t>Review</a:t>
            </a:r>
            <a:r>
              <a:rPr lang="pt-BR" sz="2400" dirty="0" smtClean="0"/>
              <a:t> Meeting todos os sábado, das 9h as 14h, com toda a equipe;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Reuniões menores durante a semana entre os integrantes de cada módulo;</a:t>
            </a:r>
            <a:endParaRPr lang="pt-BR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t-BR" dirty="0" smtClean="0"/>
              <a:t>Status </a:t>
            </a:r>
            <a:r>
              <a:rPr lang="pt-BR" dirty="0" err="1" smtClean="0"/>
              <a:t>Report</a:t>
            </a:r>
            <a:r>
              <a:rPr lang="pt-BR" dirty="0" smtClean="0"/>
              <a:t> 1.1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83568" y="2331053"/>
          <a:ext cx="7920879" cy="3946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230"/>
                <a:gridCol w="4472498"/>
                <a:gridCol w="1368151"/>
              </a:tblGrid>
              <a:tr h="447888">
                <a:tc>
                  <a:txBody>
                    <a:bodyPr/>
                    <a:lstStyle/>
                    <a:p>
                      <a:r>
                        <a:rPr lang="pt-BR" dirty="0" smtClean="0"/>
                        <a:t>Equipe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Pré-requisitos</a:t>
                      </a:r>
                      <a:endParaRPr lang="pt-BR" dirty="0"/>
                    </a:p>
                  </a:txBody>
                  <a:tcPr/>
                </a:tc>
              </a:tr>
              <a:tr h="447888">
                <a:tc rowSpan="8">
                  <a:txBody>
                    <a:bodyPr/>
                    <a:lstStyle/>
                    <a:p>
                      <a:r>
                        <a:rPr lang="pt-BR" dirty="0" smtClean="0"/>
                        <a:t>Sensor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1. Aquisição das bóias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4788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2. Montagem do sensor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 1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5417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3. Definir melhor graduação</a:t>
                      </a:r>
                      <a:r>
                        <a:rPr lang="pt-BR" baseline="0" dirty="0" smtClean="0"/>
                        <a:t> do sensor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</a:t>
                      </a:r>
                      <a:r>
                        <a:rPr lang="pt-BR" baseline="0" dirty="0" smtClean="0"/>
                        <a:t>tividade </a:t>
                      </a:r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4788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4. Interface</a:t>
                      </a:r>
                      <a:r>
                        <a:rPr lang="pt-BR" baseline="0" dirty="0" smtClean="0"/>
                        <a:t> sensor </a:t>
                      </a:r>
                      <a:r>
                        <a:rPr lang="pt-BR" baseline="0" dirty="0" err="1" smtClean="0"/>
                        <a:t>Arduíno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 2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4788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5.  Montagem</a:t>
                      </a:r>
                      <a:r>
                        <a:rPr lang="pt-BR" baseline="0" dirty="0" smtClean="0"/>
                        <a:t> do sensor por fios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540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6. Testes</a:t>
                      </a:r>
                      <a:r>
                        <a:rPr lang="pt-BR" baseline="0" dirty="0" smtClean="0"/>
                        <a:t> com o sensor de fios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</a:t>
                      </a:r>
                      <a:r>
                        <a:rPr lang="pt-BR" baseline="0" dirty="0" smtClean="0"/>
                        <a:t> 5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8665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7.  Modelagem</a:t>
                      </a:r>
                      <a:r>
                        <a:rPr lang="pt-BR" baseline="0" dirty="0" smtClean="0"/>
                        <a:t> do sensor de </a:t>
                      </a:r>
                      <a:r>
                        <a:rPr lang="pt-BR" baseline="0" dirty="0" err="1" smtClean="0"/>
                        <a:t>boias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8665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8.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Construção</a:t>
                      </a:r>
                      <a:r>
                        <a:rPr lang="pt-BR" baseline="0" dirty="0" smtClean="0"/>
                        <a:t> da maquete do sensor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 7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Imagem 5" descr="spellche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1219048" cy="931016"/>
          </a:xfrm>
          <a:prstGeom prst="rect">
            <a:avLst/>
          </a:prstGeom>
        </p:spPr>
      </p:pic>
      <p:pic>
        <p:nvPicPr>
          <p:cNvPr id="7" name="Imagem 6" descr="messagebox_warn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124744"/>
            <a:ext cx="1219200" cy="1075184"/>
          </a:xfrm>
          <a:prstGeom prst="rect">
            <a:avLst/>
          </a:prstGeom>
        </p:spPr>
      </p:pic>
      <p:pic>
        <p:nvPicPr>
          <p:cNvPr id="8" name="Imagem 7" descr="e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052736"/>
            <a:ext cx="1219200" cy="12192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691680" y="141277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Concluídas</a:t>
            </a:r>
            <a:endParaRPr lang="pt-BR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83968" y="1412776"/>
            <a:ext cx="1773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Em andamento</a:t>
            </a:r>
            <a:endParaRPr lang="pt-BR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308304" y="1412776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Não iniciadas</a:t>
            </a:r>
            <a:endParaRPr lang="pt-BR" sz="2000" dirty="0"/>
          </a:p>
        </p:txBody>
      </p:sp>
      <p:grpSp>
        <p:nvGrpSpPr>
          <p:cNvPr id="19" name="Grupo 18"/>
          <p:cNvGrpSpPr/>
          <p:nvPr/>
        </p:nvGrpSpPr>
        <p:grpSpPr>
          <a:xfrm>
            <a:off x="4644008" y="1628800"/>
            <a:ext cx="4139952" cy="2160239"/>
            <a:chOff x="4644008" y="1628800"/>
            <a:chExt cx="4139952" cy="2160239"/>
          </a:xfrm>
        </p:grpSpPr>
        <p:sp>
          <p:nvSpPr>
            <p:cNvPr id="17" name="Texto explicativo retangular com cantos arredondados 16"/>
            <p:cNvSpPr/>
            <p:nvPr/>
          </p:nvSpPr>
          <p:spPr>
            <a:xfrm>
              <a:off x="4644008" y="1628800"/>
              <a:ext cx="4139952" cy="2160239"/>
            </a:xfrm>
            <a:prstGeom prst="wedgeRoundRectCallout">
              <a:avLst>
                <a:gd name="adj1" fmla="val 2657"/>
                <a:gd name="adj2" fmla="val 76898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860032" y="1700808"/>
              <a:ext cx="367240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Motivos: demora na entrega das </a:t>
              </a:r>
              <a:r>
                <a:rPr lang="pt-BR" b="1" dirty="0" err="1" smtClean="0"/>
                <a:t>boias</a:t>
              </a:r>
              <a:endParaRPr lang="pt-BR" b="1" dirty="0" smtClean="0"/>
            </a:p>
            <a:p>
              <a:r>
                <a:rPr lang="pt-BR" b="1" dirty="0" smtClean="0"/>
                <a:t>Plano de mitigação: Testar com outros tipos de sensores e fazer uma maquete para estimativa de tamanho e material</a:t>
              </a:r>
            </a:p>
            <a:p>
              <a:r>
                <a:rPr lang="pt-BR" b="1" dirty="0" smtClean="0"/>
                <a:t>Atraso: 1 semana</a:t>
              </a:r>
              <a:endParaRPr lang="pt-BR" b="1" dirty="0"/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t-BR" dirty="0" smtClean="0"/>
              <a:t>Status </a:t>
            </a:r>
            <a:r>
              <a:rPr lang="pt-BR" dirty="0" err="1" smtClean="0"/>
              <a:t>Report</a:t>
            </a:r>
            <a:r>
              <a:rPr lang="pt-BR" dirty="0" smtClean="0"/>
              <a:t> 1.1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1520" y="1196753"/>
          <a:ext cx="8568951" cy="503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5112568"/>
                <a:gridCol w="1800199"/>
              </a:tblGrid>
              <a:tr h="784867">
                <a:tc>
                  <a:txBody>
                    <a:bodyPr/>
                    <a:lstStyle/>
                    <a:p>
                      <a:r>
                        <a:rPr lang="pt-BR" dirty="0" smtClean="0"/>
                        <a:t>Equipe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Pré-requisitos</a:t>
                      </a:r>
                      <a:endParaRPr lang="pt-BR" dirty="0"/>
                    </a:p>
                  </a:txBody>
                  <a:tcPr/>
                </a:tc>
              </a:tr>
              <a:tr h="385279">
                <a:tc rowSpan="4">
                  <a:txBody>
                    <a:bodyPr/>
                    <a:lstStyle/>
                    <a:p>
                      <a:r>
                        <a:rPr lang="pt-BR" dirty="0" smtClean="0"/>
                        <a:t>Core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9. Dominar</a:t>
                      </a:r>
                      <a:r>
                        <a:rPr lang="pt-BR" baseline="0" dirty="0" smtClean="0"/>
                        <a:t> IDE do </a:t>
                      </a:r>
                      <a:r>
                        <a:rPr lang="pt-BR" baseline="0" dirty="0" err="1" smtClean="0"/>
                        <a:t>arduíno</a:t>
                      </a:r>
                      <a:r>
                        <a:rPr lang="pt-BR" baseline="0" dirty="0" smtClean="0"/>
                        <a:t> com bibliotecas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932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10. Projetar</a:t>
                      </a:r>
                      <a:r>
                        <a:rPr lang="pt-BR" baseline="0" dirty="0" smtClean="0"/>
                        <a:t> máquina de estados(conceitual)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932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11. Implementar</a:t>
                      </a:r>
                      <a:r>
                        <a:rPr lang="pt-BR" baseline="0" dirty="0" smtClean="0"/>
                        <a:t> função de leitura de sensor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</a:t>
                      </a:r>
                      <a:r>
                        <a:rPr lang="pt-BR" baseline="0" dirty="0" smtClean="0"/>
                        <a:t>tividades 10 e 9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7459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12. Implementar função de tratamento de entrada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  9 e 10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36704">
                <a:tc rowSpan="4">
                  <a:txBody>
                    <a:bodyPr/>
                    <a:lstStyle/>
                    <a:p>
                      <a:r>
                        <a:rPr lang="pt-BR" dirty="0" smtClean="0"/>
                        <a:t>Communication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13.  Dominar controle</a:t>
                      </a:r>
                      <a:r>
                        <a:rPr lang="pt-BR" baseline="0" dirty="0" smtClean="0"/>
                        <a:t> de energia GSM sistema embarcado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032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14. Definir</a:t>
                      </a:r>
                      <a:r>
                        <a:rPr lang="pt-BR" baseline="0" dirty="0" smtClean="0"/>
                        <a:t> protótipo das funções externas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-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3670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15. </a:t>
                      </a:r>
                      <a:r>
                        <a:rPr lang="pt-BR" baseline="0" dirty="0" smtClean="0"/>
                        <a:t>Descrição das informações a serem enviadas pelos sensores( junto ao core </a:t>
                      </a:r>
                      <a:r>
                        <a:rPr lang="pt-BR" baseline="0" dirty="0" err="1" smtClean="0"/>
                        <a:t>team</a:t>
                      </a:r>
                      <a:r>
                        <a:rPr lang="pt-BR" baseline="0" dirty="0" smtClean="0"/>
                        <a:t>)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</a:t>
                      </a:r>
                      <a:r>
                        <a:rPr lang="pt-BR" baseline="0" dirty="0" smtClean="0"/>
                        <a:t> 15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7332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16. Implementar</a:t>
                      </a:r>
                      <a:r>
                        <a:rPr lang="pt-BR" baseline="0" dirty="0" smtClean="0"/>
                        <a:t> tratamento de chamadas durante conexão e funções definidas do modulo de comunicação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exto explicativo retangular com cantos arredondados 5"/>
          <p:cNvSpPr/>
          <p:nvPr/>
        </p:nvSpPr>
        <p:spPr>
          <a:xfrm>
            <a:off x="4499992" y="2852936"/>
            <a:ext cx="4139952" cy="2160239"/>
          </a:xfrm>
          <a:prstGeom prst="wedgeRoundRectCallout">
            <a:avLst>
              <a:gd name="adj1" fmla="val 2657"/>
              <a:gd name="adj2" fmla="val 7689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788024" y="2996952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Motivo: integrantes da equipe ocupados durantes este </a:t>
            </a:r>
            <a:r>
              <a:rPr lang="pt-BR" b="1" dirty="0" err="1" smtClean="0"/>
              <a:t>sprint</a:t>
            </a:r>
            <a:r>
              <a:rPr lang="pt-BR" b="1" dirty="0" smtClean="0"/>
              <a:t> devido a provas e projetos</a:t>
            </a:r>
          </a:p>
          <a:p>
            <a:r>
              <a:rPr lang="pt-BR" b="1" dirty="0" smtClean="0"/>
              <a:t>Plano de mitigação: dedicação nas próximas semanas</a:t>
            </a:r>
          </a:p>
          <a:p>
            <a:r>
              <a:rPr lang="pt-BR" b="1" dirty="0" smtClean="0"/>
              <a:t>Atraso: 3 dias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t-BR" dirty="0" smtClean="0"/>
              <a:t>Status </a:t>
            </a:r>
            <a:r>
              <a:rPr lang="pt-BR" dirty="0" err="1" smtClean="0"/>
              <a:t>Report</a:t>
            </a:r>
            <a:r>
              <a:rPr lang="pt-BR" dirty="0" smtClean="0"/>
              <a:t> 1.1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83568" y="1628800"/>
          <a:ext cx="7992888" cy="4265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204"/>
                <a:gridCol w="4155517"/>
                <a:gridCol w="1512167"/>
              </a:tblGrid>
              <a:tr h="356983">
                <a:tc>
                  <a:txBody>
                    <a:bodyPr/>
                    <a:lstStyle/>
                    <a:p>
                      <a:r>
                        <a:rPr lang="pt-BR" dirty="0" smtClean="0"/>
                        <a:t>Equipe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Requisitos</a:t>
                      </a:r>
                      <a:endParaRPr lang="pt-BR" dirty="0"/>
                    </a:p>
                  </a:txBody>
                  <a:tcPr/>
                </a:tc>
              </a:tr>
              <a:tr h="356983">
                <a:tc rowSpan="10">
                  <a:txBody>
                    <a:bodyPr/>
                    <a:lstStyle/>
                    <a:p>
                      <a:r>
                        <a:rPr lang="pt-BR" dirty="0" smtClean="0"/>
                        <a:t>Server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16. Instalação</a:t>
                      </a:r>
                      <a:r>
                        <a:rPr lang="pt-BR" baseline="0" dirty="0" smtClean="0"/>
                        <a:t> do </a:t>
                      </a:r>
                      <a:r>
                        <a:rPr lang="pt-BR" baseline="0" dirty="0" err="1" smtClean="0"/>
                        <a:t>Postgred</a:t>
                      </a:r>
                      <a:r>
                        <a:rPr lang="pt-BR" baseline="0" dirty="0" smtClean="0"/>
                        <a:t> na MV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859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17. Comunicação</a:t>
                      </a:r>
                      <a:r>
                        <a:rPr lang="pt-BR" baseline="0" dirty="0" smtClean="0"/>
                        <a:t> com a biblioteca C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 16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18. Criar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minimundo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2632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19.  Criar</a:t>
                      </a:r>
                      <a:r>
                        <a:rPr lang="pt-BR" baseline="0" dirty="0" smtClean="0"/>
                        <a:t> modelos ER e lógico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 18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20. Aprender programação</a:t>
                      </a:r>
                      <a:r>
                        <a:rPr lang="pt-BR" baseline="0" dirty="0" smtClean="0"/>
                        <a:t> serial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21.Implementar </a:t>
                      </a:r>
                      <a:r>
                        <a:rPr lang="pt-BR" baseline="0" dirty="0" smtClean="0"/>
                        <a:t> comunicação externa</a:t>
                      </a:r>
                      <a:r>
                        <a:rPr lang="pt-BR" dirty="0" smtClean="0"/>
                        <a:t>   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 Atividade 16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287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22.</a:t>
                      </a:r>
                      <a:r>
                        <a:rPr lang="pt-BR" baseline="0" dirty="0" smtClean="0"/>
                        <a:t> Modelar arquitetura do servidor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287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23.  Receber</a:t>
                      </a:r>
                      <a:r>
                        <a:rPr lang="pt-BR" baseline="0" dirty="0" smtClean="0"/>
                        <a:t> informações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4287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24. </a:t>
                      </a:r>
                      <a:r>
                        <a:rPr lang="pt-BR" baseline="0" dirty="0" smtClean="0"/>
                        <a:t> Comunicação com as aplicações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488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25. Integração com o site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4716016" y="3212976"/>
            <a:ext cx="3851920" cy="1809532"/>
            <a:chOff x="4788024" y="2204864"/>
            <a:chExt cx="4139952" cy="2360260"/>
          </a:xfrm>
        </p:grpSpPr>
        <p:sp>
          <p:nvSpPr>
            <p:cNvPr id="6" name="Texto explicativo retangular com cantos arredondados 5"/>
            <p:cNvSpPr/>
            <p:nvPr/>
          </p:nvSpPr>
          <p:spPr>
            <a:xfrm>
              <a:off x="4788024" y="2204864"/>
              <a:ext cx="4139952" cy="2160239"/>
            </a:xfrm>
            <a:prstGeom prst="wedgeRoundRectCallout">
              <a:avLst>
                <a:gd name="adj1" fmla="val 2657"/>
                <a:gd name="adj2" fmla="val 76898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148064" y="2276872"/>
              <a:ext cx="3672408" cy="2288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Motivos: necessita que o suporte disponibilize portas externas</a:t>
              </a:r>
            </a:p>
            <a:p>
              <a:r>
                <a:rPr lang="pt-BR" b="1" dirty="0" smtClean="0"/>
                <a:t>Plano de mitigação: Uso de servidores externos para testes</a:t>
              </a:r>
            </a:p>
            <a:p>
              <a:r>
                <a:rPr lang="pt-BR" b="1" dirty="0" smtClean="0"/>
                <a:t>Atraso: 2 dias</a:t>
              </a:r>
            </a:p>
            <a:p>
              <a:endParaRPr lang="pt-BR" dirty="0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t-BR" dirty="0" smtClean="0"/>
              <a:t>Status </a:t>
            </a:r>
            <a:r>
              <a:rPr lang="pt-BR" dirty="0" err="1" smtClean="0"/>
              <a:t>Report</a:t>
            </a:r>
            <a:r>
              <a:rPr lang="pt-BR" dirty="0" smtClean="0"/>
              <a:t> 1.1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67544" y="1196752"/>
          <a:ext cx="8352928" cy="5031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4968552"/>
                <a:gridCol w="1656184"/>
              </a:tblGrid>
              <a:tr h="356794">
                <a:tc>
                  <a:txBody>
                    <a:bodyPr/>
                    <a:lstStyle/>
                    <a:p>
                      <a:r>
                        <a:rPr lang="pt-BR" dirty="0" smtClean="0"/>
                        <a:t>Equipe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Requisitos</a:t>
                      </a:r>
                      <a:endParaRPr lang="pt-BR" dirty="0"/>
                    </a:p>
                  </a:txBody>
                  <a:tcPr/>
                </a:tc>
              </a:tr>
              <a:tr h="356794">
                <a:tc rowSpan="6">
                  <a:txBody>
                    <a:bodyPr/>
                    <a:lstStyle/>
                    <a:p>
                      <a:r>
                        <a:rPr lang="pt-BR" baseline="0" dirty="0" err="1" smtClean="0"/>
                        <a:t>Service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team-App</a:t>
                      </a:r>
                      <a:r>
                        <a:rPr lang="pt-BR" baseline="0" dirty="0" smtClean="0"/>
                        <a:t> e Gerencia de usabilidade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26. Montagem</a:t>
                      </a:r>
                      <a:r>
                        <a:rPr lang="pt-BR" baseline="0" dirty="0" smtClean="0"/>
                        <a:t> na simulação do aplicativo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861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27. </a:t>
                      </a:r>
                      <a:r>
                        <a:rPr lang="pt-BR" baseline="0" dirty="0" smtClean="0"/>
                        <a:t> Formulação do questionário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0945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28.</a:t>
                      </a:r>
                      <a:r>
                        <a:rPr lang="pt-BR" baseline="0" dirty="0" smtClean="0"/>
                        <a:t> Validação com o usuário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Atividade 27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0945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29. Resumo</a:t>
                      </a:r>
                      <a:r>
                        <a:rPr lang="pt-BR" baseline="0" dirty="0" smtClean="0"/>
                        <a:t> das respostas e sugestões dos usuários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</a:t>
                      </a:r>
                      <a:r>
                        <a:rPr lang="pt-BR" baseline="0" dirty="0" smtClean="0"/>
                        <a:t> 28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0945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30. Definição</a:t>
                      </a:r>
                      <a:r>
                        <a:rPr lang="pt-BR" baseline="0" dirty="0" smtClean="0"/>
                        <a:t> das classes Java a serem usadas pelo aplicativo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 Atividade 29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6462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31. Implementação das mudanças sugeridas durante validação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</a:t>
                      </a:r>
                      <a:r>
                        <a:rPr lang="pt-BR" baseline="0" dirty="0" smtClean="0"/>
                        <a:t> 29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04037">
                <a:tc rowSpan="4">
                  <a:txBody>
                    <a:bodyPr/>
                    <a:lstStyle/>
                    <a:p>
                      <a:r>
                        <a:rPr lang="pt-BR" dirty="0" err="1" smtClean="0"/>
                        <a:t>Service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team-Site</a:t>
                      </a:r>
                      <a:r>
                        <a:rPr lang="pt-BR" baseline="0" dirty="0" smtClean="0"/>
                        <a:t> e gerencia de usabilidade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32.  Definições</a:t>
                      </a:r>
                      <a:r>
                        <a:rPr lang="pt-BR" baseline="0" dirty="0" smtClean="0"/>
                        <a:t> da interface da </a:t>
                      </a:r>
                      <a:r>
                        <a:rPr lang="pt-BR" baseline="0" dirty="0" err="1" smtClean="0"/>
                        <a:t>emlurb</a:t>
                      </a:r>
                      <a:r>
                        <a:rPr lang="pt-BR" baseline="0" dirty="0" smtClean="0"/>
                        <a:t> e do usuário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5679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pt-BR" baseline="0" dirty="0" smtClean="0"/>
                        <a:t>33. </a:t>
                      </a:r>
                      <a:r>
                        <a:rPr lang="pt-BR" dirty="0" smtClean="0"/>
                        <a:t>Dominar</a:t>
                      </a:r>
                      <a:r>
                        <a:rPr lang="pt-BR" baseline="0" dirty="0" smtClean="0"/>
                        <a:t> manipulação de dados com o </a:t>
                      </a:r>
                      <a:r>
                        <a:rPr lang="pt-BR" baseline="0" dirty="0" err="1" smtClean="0"/>
                        <a:t>googlemaps</a:t>
                      </a:r>
                      <a:r>
                        <a:rPr lang="pt-BR" baseline="0" dirty="0" smtClean="0"/>
                        <a:t> e </a:t>
                      </a:r>
                      <a:r>
                        <a:rPr lang="pt-BR" baseline="0" dirty="0" err="1" smtClean="0"/>
                        <a:t>google</a:t>
                      </a:r>
                      <a:r>
                        <a:rPr lang="pt-BR" baseline="0" dirty="0" smtClean="0"/>
                        <a:t> web toolkit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5679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34. Implementação</a:t>
                      </a:r>
                      <a:r>
                        <a:rPr lang="pt-BR" baseline="0" dirty="0" smtClean="0"/>
                        <a:t> do segunda protótipo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</a:t>
                      </a:r>
                      <a:r>
                        <a:rPr lang="pt-BR" baseline="0" dirty="0" smtClean="0"/>
                        <a:t> 33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274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35. Validação</a:t>
                      </a:r>
                      <a:r>
                        <a:rPr lang="pt-BR" baseline="0" dirty="0" smtClean="0"/>
                        <a:t> com usuário e cliente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</a:t>
                      </a:r>
                      <a:r>
                        <a:rPr lang="pt-BR" baseline="0" dirty="0" smtClean="0"/>
                        <a:t> 34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" name="Texto explicativo retangular com cantos arredondados 10"/>
          <p:cNvSpPr/>
          <p:nvPr/>
        </p:nvSpPr>
        <p:spPr>
          <a:xfrm>
            <a:off x="3923928" y="2708920"/>
            <a:ext cx="4139952" cy="2160239"/>
          </a:xfrm>
          <a:prstGeom prst="wedgeRoundRectCallout">
            <a:avLst>
              <a:gd name="adj1" fmla="val 2657"/>
              <a:gd name="adj2" fmla="val 7689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211960" y="2852936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Motivo: integrantes da equipe ocupados durantes este </a:t>
            </a:r>
            <a:r>
              <a:rPr lang="pt-BR" b="1" dirty="0" err="1" smtClean="0"/>
              <a:t>sprint</a:t>
            </a:r>
            <a:r>
              <a:rPr lang="pt-BR" b="1" dirty="0" smtClean="0"/>
              <a:t>  e dificuldade na manipulação do </a:t>
            </a:r>
            <a:r>
              <a:rPr lang="pt-BR" b="1" dirty="0" err="1" smtClean="0"/>
              <a:t>gwt</a:t>
            </a:r>
            <a:endParaRPr lang="pt-BR" b="1" dirty="0" smtClean="0"/>
          </a:p>
          <a:p>
            <a:r>
              <a:rPr lang="pt-BR" b="1" dirty="0" smtClean="0"/>
              <a:t>Plano de mitigação: dedicação nas próximas semanas</a:t>
            </a:r>
          </a:p>
          <a:p>
            <a:r>
              <a:rPr lang="pt-BR" b="1" dirty="0" smtClean="0"/>
              <a:t>Atraso: 3 dias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t-BR" dirty="0" smtClean="0"/>
              <a:t>Status </a:t>
            </a:r>
            <a:r>
              <a:rPr lang="pt-BR" dirty="0" err="1" smtClean="0"/>
              <a:t>Report</a:t>
            </a:r>
            <a:r>
              <a:rPr lang="pt-BR" dirty="0" smtClean="0"/>
              <a:t> 1.1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83567" y="1196753"/>
          <a:ext cx="7992888" cy="2695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7"/>
                <a:gridCol w="3960440"/>
                <a:gridCol w="1368151"/>
              </a:tblGrid>
              <a:tr h="356794">
                <a:tc>
                  <a:txBody>
                    <a:bodyPr/>
                    <a:lstStyle/>
                    <a:p>
                      <a:r>
                        <a:rPr lang="pt-BR" dirty="0" smtClean="0"/>
                        <a:t>Equipe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Requisitos</a:t>
                      </a:r>
                      <a:endParaRPr lang="pt-BR" dirty="0"/>
                    </a:p>
                  </a:txBody>
                  <a:tcPr/>
                </a:tc>
              </a:tr>
              <a:tr h="356794">
                <a:tc rowSpan="4">
                  <a:txBody>
                    <a:bodyPr/>
                    <a:lstStyle/>
                    <a:p>
                      <a:r>
                        <a:rPr lang="pt-BR" baseline="0" dirty="0" smtClean="0"/>
                        <a:t>Gerencia Geral, de Usabilidade e Tecnologia</a:t>
                      </a:r>
                      <a:endParaRPr lang="pt-BR" dirty="0"/>
                    </a:p>
                    <a:p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36. Entrevista</a:t>
                      </a:r>
                      <a:r>
                        <a:rPr lang="pt-BR" baseline="0" dirty="0" smtClean="0"/>
                        <a:t> com professores de design de produto e ergonomia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861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37.</a:t>
                      </a:r>
                      <a:r>
                        <a:rPr lang="pt-BR" baseline="0" dirty="0" smtClean="0"/>
                        <a:t> Entrevista  com professores de urbanismo 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0945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38.</a:t>
                      </a:r>
                      <a:r>
                        <a:rPr lang="pt-BR" baseline="0" dirty="0" smtClean="0"/>
                        <a:t> Consultoria sobre design do site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0945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39.</a:t>
                      </a:r>
                      <a:r>
                        <a:rPr lang="pt-BR" baseline="0" dirty="0" smtClean="0"/>
                        <a:t> Refinamento do </a:t>
                      </a:r>
                      <a:r>
                        <a:rPr lang="pt-BR" baseline="0" dirty="0" err="1" smtClean="0"/>
                        <a:t>canvas</a:t>
                      </a:r>
                      <a:r>
                        <a:rPr lang="pt-BR" baseline="0" dirty="0" smtClean="0"/>
                        <a:t> e das curvas de valores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Texto explicativo retangular com cantos arredondados 6"/>
          <p:cNvSpPr/>
          <p:nvPr/>
        </p:nvSpPr>
        <p:spPr>
          <a:xfrm>
            <a:off x="4499992" y="908720"/>
            <a:ext cx="4139952" cy="1656183"/>
          </a:xfrm>
          <a:prstGeom prst="wedgeRoundRectCallout">
            <a:avLst>
              <a:gd name="adj1" fmla="val 2657"/>
              <a:gd name="adj2" fmla="val 7689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788024" y="1124744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Motivo: professores ocupados</a:t>
            </a:r>
          </a:p>
          <a:p>
            <a:r>
              <a:rPr lang="pt-BR" b="1" dirty="0" smtClean="0"/>
              <a:t>Plano de mitigação: busca de outros contatos como alunos</a:t>
            </a:r>
          </a:p>
          <a:p>
            <a:r>
              <a:rPr lang="pt-BR" b="1" dirty="0" smtClean="0"/>
              <a:t>Atraso: 1 semana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1296144"/>
          </a:xfrm>
        </p:spPr>
        <p:txBody>
          <a:bodyPr>
            <a:normAutofit/>
          </a:bodyPr>
          <a:lstStyle/>
          <a:p>
            <a:r>
              <a:rPr lang="pt-BR" dirty="0" smtClean="0"/>
              <a:t>Visão: Ser líder em monitoramento e comunicação !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5" name="Imagem 4" descr="reeforge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196752"/>
            <a:ext cx="4557305" cy="1152128"/>
          </a:xfrm>
          <a:prstGeom prst="rect">
            <a:avLst/>
          </a:prstGeom>
        </p:spPr>
      </p:pic>
      <p:pic>
        <p:nvPicPr>
          <p:cNvPr id="4" name="Imagem 3" descr="home-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356992"/>
            <a:ext cx="2764362" cy="235344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/>
              <a:t>Dúvidas</a:t>
            </a:r>
            <a:endParaRPr lang="pt-BR" dirty="0"/>
          </a:p>
        </p:txBody>
      </p:sp>
      <p:pic>
        <p:nvPicPr>
          <p:cNvPr id="4" name="Espaço Reservado para Conteúdo 3" descr="doub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1348828"/>
            <a:ext cx="3456384" cy="4991168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Nosso muito obrigado!</a:t>
            </a:r>
            <a:endParaRPr lang="pt-BR" dirty="0"/>
          </a:p>
        </p:txBody>
      </p:sp>
      <p:pic>
        <p:nvPicPr>
          <p:cNvPr id="4" name="Espaço Reservado para Conteúdo 3" descr="ThankYouLangu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628800"/>
            <a:ext cx="4680520" cy="435873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5148064" y="1556792"/>
            <a:ext cx="324036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Segundo Pesquisa Nacional de Saneamento Básico, 40,8% dos municípios sofreu algum tipo de alagamento.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39552" y="4077072"/>
            <a:ext cx="3888432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45,15% obstrução de bueiros;</a:t>
            </a:r>
          </a:p>
          <a:p>
            <a:r>
              <a:rPr lang="pt-BR" dirty="0" smtClean="0"/>
              <a:t>43,1% ocupação intensa e desordenada;</a:t>
            </a:r>
          </a:p>
          <a:p>
            <a:r>
              <a:rPr lang="pt-BR" dirty="0" smtClean="0"/>
              <a:t>31,7% obras inadequadas;</a:t>
            </a:r>
          </a:p>
          <a:p>
            <a:r>
              <a:rPr lang="pt-BR" dirty="0" smtClean="0"/>
              <a:t>30,7% lixo urbano;</a:t>
            </a:r>
          </a:p>
          <a:p>
            <a:r>
              <a:rPr lang="pt-BR" dirty="0" smtClean="0"/>
              <a:t>18,6% interferência do sistema de drenagem 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pt-BR" dirty="0" smtClean="0"/>
              <a:t>O contexto: alagamentos</a:t>
            </a:r>
            <a:endParaRPr lang="pt-BR" dirty="0"/>
          </a:p>
        </p:txBody>
      </p:sp>
      <p:pic>
        <p:nvPicPr>
          <p:cNvPr id="9" name="Imagem 8" descr="transitorecif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5" name="Espaço Reservado para Conteúdo 3" descr="ruas-alagadas-no-ri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1268760"/>
            <a:ext cx="3888432" cy="2592288"/>
          </a:xfrm>
        </p:spPr>
      </p:pic>
      <p:pic>
        <p:nvPicPr>
          <p:cNvPr id="6" name="Imagem 5" descr="103081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268760"/>
            <a:ext cx="3979088" cy="2592288"/>
          </a:xfrm>
          <a:prstGeom prst="rect">
            <a:avLst/>
          </a:prstGeom>
        </p:spPr>
      </p:pic>
      <p:pic>
        <p:nvPicPr>
          <p:cNvPr id="7" name="Imagem 6" descr="Cena enchente SP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005064"/>
            <a:ext cx="3888432" cy="2234952"/>
          </a:xfrm>
          <a:prstGeom prst="rect">
            <a:avLst/>
          </a:prstGeom>
        </p:spPr>
      </p:pic>
      <p:pic>
        <p:nvPicPr>
          <p:cNvPr id="8" name="Imagem 7" descr="chuva-recife-300x16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4005064"/>
            <a:ext cx="3960440" cy="2232248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/>
          <a:lstStyle/>
          <a:p>
            <a:r>
              <a:rPr lang="pt-BR" dirty="0" smtClean="0"/>
              <a:t>Uma realidade nacional</a:t>
            </a:r>
            <a:endParaRPr lang="pt-BR" dirty="0"/>
          </a:p>
        </p:txBody>
      </p:sp>
      <p:pic>
        <p:nvPicPr>
          <p:cNvPr id="13" name="Imagem 12" descr="info_ibge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8244408" cy="515692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79712" y="1844824"/>
            <a:ext cx="576064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“Alagamento sempre acontecerá. Se chover mais do que o solo agüenta, é claro que ele vai transbordar.”</a:t>
            </a:r>
          </a:p>
          <a:p>
            <a:endParaRPr lang="pt-BR" dirty="0" smtClean="0"/>
          </a:p>
          <a:p>
            <a:r>
              <a:rPr lang="pt-BR" dirty="0" smtClean="0"/>
              <a:t>"É prática comum a pavimentação de vias sem planejamento da drenagem...“ </a:t>
            </a:r>
          </a:p>
          <a:p>
            <a:endParaRPr lang="pt-BR" dirty="0" smtClean="0"/>
          </a:p>
          <a:p>
            <a:r>
              <a:rPr lang="pt-BR" dirty="0" smtClean="0"/>
              <a:t>Entre 2000 e 2008, o número de municípios que informaram possuir ruas pavimentadas saltou de 78,3% para 94,4% do total.</a:t>
            </a:r>
          </a:p>
          <a:p>
            <a:endParaRPr lang="pt-BR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mage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077072"/>
            <a:ext cx="5544616" cy="22322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pt-BR" dirty="0" smtClean="0"/>
              <a:t>Uma realidade mundial</a:t>
            </a:r>
            <a:endParaRPr lang="pt-BR" dirty="0"/>
          </a:p>
        </p:txBody>
      </p:sp>
      <p:pic>
        <p:nvPicPr>
          <p:cNvPr id="4" name="Espaço Reservado para Conteúdo 3" descr="floods-in-australia_246-150x15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1268760"/>
            <a:ext cx="2808312" cy="2808312"/>
          </a:xfrm>
        </p:spPr>
      </p:pic>
      <p:sp>
        <p:nvSpPr>
          <p:cNvPr id="6" name="CaixaDeTexto 5"/>
          <p:cNvSpPr txBox="1"/>
          <p:nvPr/>
        </p:nvSpPr>
        <p:spPr>
          <a:xfrm>
            <a:off x="539552" y="3356992"/>
            <a:ext cx="23762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Austrália</a:t>
            </a:r>
            <a:endParaRPr lang="pt-BR" sz="3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012160" y="5445224"/>
            <a:ext cx="23042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Cingapura</a:t>
            </a:r>
            <a:endParaRPr lang="pt-BR" sz="3600" dirty="0"/>
          </a:p>
        </p:txBody>
      </p:sp>
      <p:pic>
        <p:nvPicPr>
          <p:cNvPr id="10" name="Imagem 9" descr="cycling-westminster-415x2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1196751"/>
            <a:ext cx="4320480" cy="270680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572000" y="3068960"/>
            <a:ext cx="23042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Inglaterra</a:t>
            </a:r>
            <a:endParaRPr lang="pt-BR" sz="36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5328592" cy="122413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pt-BR" dirty="0" smtClean="0"/>
              <a:t>O que o transeunte faz para evitar alagamentos?</a:t>
            </a:r>
          </a:p>
        </p:txBody>
      </p:sp>
      <p:pic>
        <p:nvPicPr>
          <p:cNvPr id="4" name="Imagem 3" descr="peo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484784"/>
            <a:ext cx="2664296" cy="2664296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339752" y="3861048"/>
            <a:ext cx="6264696" cy="20162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dirty="0" smtClean="0"/>
              <a:t>	Como 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autoridades </a:t>
            </a:r>
            <a:r>
              <a:rPr lang="pt-BR" sz="3200" dirty="0" smtClean="0"/>
              <a:t>monitoram a situação das vias? 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Quais ações são tomadas?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m 9" descr="Man_Black_2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834" y="3573016"/>
            <a:ext cx="2191820" cy="2438400"/>
          </a:xfrm>
          <a:prstGeom prst="rect">
            <a:avLst/>
          </a:prstGeom>
          <a:scene3d>
            <a:camera prst="orthographicFront">
              <a:rot lat="300000" lon="0" rev="0"/>
            </a:camera>
            <a:lightRig rig="threePt" dir="t"/>
          </a:scene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/>
          </a:bodyPr>
          <a:lstStyle/>
          <a:p>
            <a:r>
              <a:rPr lang="pt-BR" dirty="0" smtClean="0"/>
              <a:t>Cenário: para o transeunte</a:t>
            </a:r>
            <a:endParaRPr lang="pt-BR" dirty="0"/>
          </a:p>
        </p:txBody>
      </p:sp>
      <p:pic>
        <p:nvPicPr>
          <p:cNvPr id="4" name="Imagem 3" descr="twiter e face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276872"/>
            <a:ext cx="3600400" cy="28454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o explicativo retangular com cantos arredondados 9"/>
          <p:cNvSpPr/>
          <p:nvPr/>
        </p:nvSpPr>
        <p:spPr>
          <a:xfrm>
            <a:off x="5364088" y="5301208"/>
            <a:ext cx="2880320" cy="1008112"/>
          </a:xfrm>
          <a:prstGeom prst="wedgeRoundRectCallout">
            <a:avLst>
              <a:gd name="adj1" fmla="val -21337"/>
              <a:gd name="adj2" fmla="val -6798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Poucos detalhes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Nem sempre atualizada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Informação espalhada</a:t>
            </a:r>
          </a:p>
          <a:p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796136" y="1412776"/>
            <a:ext cx="252028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Redes sociais</a:t>
            </a:r>
          </a:p>
          <a:p>
            <a:pPr algn="ctr"/>
            <a:r>
              <a:rPr lang="pt-BR" sz="2000" dirty="0" smtClean="0"/>
              <a:t>Portais de notícias</a:t>
            </a:r>
            <a:endParaRPr lang="pt-BR" sz="1200" dirty="0"/>
          </a:p>
        </p:txBody>
      </p:sp>
      <p:pic>
        <p:nvPicPr>
          <p:cNvPr id="13" name="Imagem 12" descr="1263304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51520" y="2276872"/>
            <a:ext cx="4464496" cy="2808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Texto explicativo retangular com cantos arredondados 13"/>
          <p:cNvSpPr/>
          <p:nvPr/>
        </p:nvSpPr>
        <p:spPr>
          <a:xfrm>
            <a:off x="683568" y="5301208"/>
            <a:ext cx="3096344" cy="864096"/>
          </a:xfrm>
          <a:prstGeom prst="wedgeRoundRectCallout">
            <a:avLst>
              <a:gd name="adj1" fmla="val 23230"/>
              <a:gd name="adj2" fmla="val -6851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Apenas vias principais</a:t>
            </a:r>
            <a:endParaRPr lang="pt-BR" sz="2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619672" y="1628800"/>
            <a:ext cx="151216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Rádio e TV</a:t>
            </a:r>
            <a:endParaRPr lang="pt-BR" sz="14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9304</TotalTime>
  <Words>3402</Words>
  <Application>Microsoft Office PowerPoint</Application>
  <PresentationFormat>Apresentação na tela (4:3)</PresentationFormat>
  <Paragraphs>456</Paragraphs>
  <Slides>41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Tema do Office</vt:lpstr>
      <vt:lpstr>Slide 1</vt:lpstr>
      <vt:lpstr>Índice</vt:lpstr>
      <vt:lpstr>Slide 3</vt:lpstr>
      <vt:lpstr>Slide 4</vt:lpstr>
      <vt:lpstr>O contexto: alagamentos</vt:lpstr>
      <vt:lpstr>Uma realidade nacional</vt:lpstr>
      <vt:lpstr>Uma realidade mundial</vt:lpstr>
      <vt:lpstr>Contexto</vt:lpstr>
      <vt:lpstr>Cenário: para o transeunte</vt:lpstr>
      <vt:lpstr>Cenário: para as autoridades</vt:lpstr>
      <vt:lpstr>Seria ideal...</vt:lpstr>
      <vt:lpstr>Seria ideal...</vt:lpstr>
      <vt:lpstr>O que existe atualmente?</vt:lpstr>
      <vt:lpstr>Alaga-SP</vt:lpstr>
      <vt:lpstr>CGE – Centro de gerenciamento de emergências</vt:lpstr>
      <vt:lpstr>PUB -Cingapura</vt:lpstr>
      <vt:lpstr>EFAS: European Flood Alert System</vt:lpstr>
      <vt:lpstr>A solução</vt:lpstr>
      <vt:lpstr>Slide 19</vt:lpstr>
      <vt:lpstr>Slide 20</vt:lpstr>
      <vt:lpstr>Slide 21</vt:lpstr>
      <vt:lpstr>Slide 22</vt:lpstr>
      <vt:lpstr>Cenário com Pluviara: para o transeunte</vt:lpstr>
      <vt:lpstr>Pluviara para os usuários</vt:lpstr>
      <vt:lpstr>Cenário com Pluviara: autoridades</vt:lpstr>
      <vt:lpstr>Pluviara para o cliente</vt:lpstr>
      <vt:lpstr>Nosso modelo de negócio</vt:lpstr>
      <vt:lpstr>Dividir para conquistar: como está organizada nossa equipe</vt:lpstr>
      <vt:lpstr>Tecnologias: o sensoriamento</vt:lpstr>
      <vt:lpstr>Tecnologias: demais sensores</vt:lpstr>
      <vt:lpstr>Tecnologias: controle e comunicação</vt:lpstr>
      <vt:lpstr>Tecnologias de Software: tratando as informações</vt:lpstr>
      <vt:lpstr>Agenda</vt:lpstr>
      <vt:lpstr>Metodologia</vt:lpstr>
      <vt:lpstr>Status Report 1.1</vt:lpstr>
      <vt:lpstr>Status Report 1.1</vt:lpstr>
      <vt:lpstr>Status Report 1.1</vt:lpstr>
      <vt:lpstr>Status Report 1.1</vt:lpstr>
      <vt:lpstr>Status Report 1.1</vt:lpstr>
      <vt:lpstr>Dúvidas</vt:lpstr>
      <vt:lpstr>Nosso muito 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Pluviara</dc:title>
  <dc:creator>pamela thays lins bezerra</dc:creator>
  <cp:lastModifiedBy>Rodolfo</cp:lastModifiedBy>
  <cp:revision>544</cp:revision>
  <dcterms:created xsi:type="dcterms:W3CDTF">2011-09-01T00:21:16Z</dcterms:created>
  <dcterms:modified xsi:type="dcterms:W3CDTF">2011-10-03T06:08:53Z</dcterms:modified>
</cp:coreProperties>
</file>